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6" r:id="rId2"/>
    <p:sldId id="257" r:id="rId3"/>
    <p:sldId id="263" r:id="rId4"/>
    <p:sldId id="264" r:id="rId5"/>
    <p:sldId id="265" r:id="rId6"/>
    <p:sldId id="258" r:id="rId7"/>
    <p:sldId id="260" r:id="rId8"/>
    <p:sldId id="261" r:id="rId9"/>
    <p:sldId id="262" r:id="rId10"/>
    <p:sldId id="266" r:id="rId11"/>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3399FF"/>
    <a:srgbClr val="006600"/>
    <a:srgbClr val="CCFFCC"/>
    <a:srgbClr val="008000"/>
    <a:srgbClr val="00CC00"/>
    <a:srgbClr val="00FF99"/>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69" autoAdjust="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1" y="0"/>
            <a:ext cx="2887186" cy="496332"/>
          </a:xfrm>
          <a:prstGeom prst="rect">
            <a:avLst/>
          </a:prstGeom>
        </p:spPr>
        <p:txBody>
          <a:bodyPr vert="horz" lIns="91440" tIns="45720" rIns="91440" bIns="45720" rtlCol="0"/>
          <a:lstStyle>
            <a:lvl1pPr algn="r">
              <a:defRPr sz="1200"/>
            </a:lvl1pPr>
          </a:lstStyle>
          <a:p>
            <a:fld id="{B1E44A8D-A4E1-4F12-A694-8981A3710750}" type="datetimeFigureOut">
              <a:rPr lang="en-GB" smtClean="0"/>
              <a:pPr/>
              <a:t>29/09/2018</a:t>
            </a:fld>
            <a:endParaRPr lang="en-GB"/>
          </a:p>
        </p:txBody>
      </p:sp>
      <p:sp>
        <p:nvSpPr>
          <p:cNvPr id="4" name="Footer Placeholder 3"/>
          <p:cNvSpPr>
            <a:spLocks noGrp="1"/>
          </p:cNvSpPr>
          <p:nvPr>
            <p:ph type="ftr" sz="quarter" idx="2"/>
          </p:nvPr>
        </p:nvSpPr>
        <p:spPr>
          <a:xfrm>
            <a:off x="1"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1" y="9428583"/>
            <a:ext cx="2887186" cy="496332"/>
          </a:xfrm>
          <a:prstGeom prst="rect">
            <a:avLst/>
          </a:prstGeom>
        </p:spPr>
        <p:txBody>
          <a:bodyPr vert="horz" lIns="91440" tIns="45720" rIns="91440" bIns="45720" rtlCol="0" anchor="b"/>
          <a:lstStyle>
            <a:lvl1pPr algn="r">
              <a:defRPr sz="1200"/>
            </a:lvl1pPr>
          </a:lstStyle>
          <a:p>
            <a:fld id="{12FBBECD-DDAA-43CA-B32F-21B23F5E7CFF}" type="slidenum">
              <a:rPr lang="en-GB" smtClean="0"/>
              <a:pPr/>
              <a:t>‹#›</a:t>
            </a:fld>
            <a:endParaRPr lang="en-GB"/>
          </a:p>
        </p:txBody>
      </p:sp>
    </p:spTree>
    <p:extLst>
      <p:ext uri="{BB962C8B-B14F-4D97-AF65-F5344CB8AC3E}">
        <p14:creationId xmlns:p14="http://schemas.microsoft.com/office/powerpoint/2010/main" xmlns="" val="1276113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774011" y="0"/>
            <a:ext cx="2887186" cy="498056"/>
          </a:xfrm>
          <a:prstGeom prst="rect">
            <a:avLst/>
          </a:prstGeom>
        </p:spPr>
        <p:txBody>
          <a:bodyPr vert="horz" lIns="91440" tIns="45720" rIns="91440" bIns="45720" rtlCol="0"/>
          <a:lstStyle>
            <a:lvl1pPr algn="r">
              <a:defRPr sz="1200"/>
            </a:lvl1pPr>
          </a:lstStyle>
          <a:p>
            <a:fld id="{78263148-4ECD-4A9C-9871-9DD26682CBEB}" type="datetimeFigureOut">
              <a:rPr lang="en-IE" smtClean="0"/>
              <a:pPr/>
              <a:t>29/09/2018</a:t>
            </a:fld>
            <a:endParaRPr lang="en-IE"/>
          </a:p>
        </p:txBody>
      </p:sp>
      <p:sp>
        <p:nvSpPr>
          <p:cNvPr id="4" name="Slide Image Placeholder 3"/>
          <p:cNvSpPr>
            <a:spLocks noGrp="1" noRot="1" noChangeAspect="1"/>
          </p:cNvSpPr>
          <p:nvPr>
            <p:ph type="sldImg" idx="2"/>
          </p:nvPr>
        </p:nvSpPr>
        <p:spPr>
          <a:xfrm>
            <a:off x="1098550" y="1241425"/>
            <a:ext cx="4465638"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1" y="9428585"/>
            <a:ext cx="2887186"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774011" y="9428585"/>
            <a:ext cx="2887186" cy="498055"/>
          </a:xfrm>
          <a:prstGeom prst="rect">
            <a:avLst/>
          </a:prstGeom>
        </p:spPr>
        <p:txBody>
          <a:bodyPr vert="horz" lIns="91440" tIns="45720" rIns="91440" bIns="45720" rtlCol="0" anchor="b"/>
          <a:lstStyle>
            <a:lvl1pPr algn="r">
              <a:defRPr sz="1200"/>
            </a:lvl1pPr>
          </a:lstStyle>
          <a:p>
            <a:fld id="{A1D03F77-A02B-4C33-BABE-57CAB3D073CD}" type="slidenum">
              <a:rPr lang="en-IE" smtClean="0"/>
              <a:pPr/>
              <a:t>‹#›</a:t>
            </a:fld>
            <a:endParaRPr lang="en-IE"/>
          </a:p>
        </p:txBody>
      </p:sp>
    </p:spTree>
    <p:extLst>
      <p:ext uri="{BB962C8B-B14F-4D97-AF65-F5344CB8AC3E}">
        <p14:creationId xmlns:p14="http://schemas.microsoft.com/office/powerpoint/2010/main" xmlns="" val="301772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D03F77-A02B-4C33-BABE-57CAB3D073CD}" type="slidenum">
              <a:rPr lang="en-IE" smtClean="0"/>
              <a:pPr/>
              <a:t>1</a:t>
            </a:fld>
            <a:endParaRPr lang="en-IE"/>
          </a:p>
        </p:txBody>
      </p:sp>
    </p:spTree>
    <p:extLst>
      <p:ext uri="{BB962C8B-B14F-4D97-AF65-F5344CB8AC3E}">
        <p14:creationId xmlns:p14="http://schemas.microsoft.com/office/powerpoint/2010/main" xmlns="" val="142133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D03F77-A02B-4C33-BABE-57CAB3D073CD}" type="slidenum">
              <a:rPr lang="en-IE" smtClean="0"/>
              <a:pPr/>
              <a:t>10</a:t>
            </a:fld>
            <a:endParaRPr lang="en-IE"/>
          </a:p>
        </p:txBody>
      </p:sp>
    </p:spTree>
    <p:extLst>
      <p:ext uri="{BB962C8B-B14F-4D97-AF65-F5344CB8AC3E}">
        <p14:creationId xmlns:p14="http://schemas.microsoft.com/office/powerpoint/2010/main" xmlns="" val="188866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2</a:t>
            </a:fld>
            <a:endParaRPr lang="en-IE"/>
          </a:p>
        </p:txBody>
      </p:sp>
    </p:spTree>
    <p:extLst>
      <p:ext uri="{BB962C8B-B14F-4D97-AF65-F5344CB8AC3E}">
        <p14:creationId xmlns:p14="http://schemas.microsoft.com/office/powerpoint/2010/main" xmlns="" val="4045764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3</a:t>
            </a:fld>
            <a:endParaRPr lang="en-IE"/>
          </a:p>
        </p:txBody>
      </p:sp>
    </p:spTree>
    <p:extLst>
      <p:ext uri="{BB962C8B-B14F-4D97-AF65-F5344CB8AC3E}">
        <p14:creationId xmlns:p14="http://schemas.microsoft.com/office/powerpoint/2010/main" xmlns="" val="393365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4</a:t>
            </a:fld>
            <a:endParaRPr lang="en-IE"/>
          </a:p>
        </p:txBody>
      </p:sp>
    </p:spTree>
    <p:extLst>
      <p:ext uri="{BB962C8B-B14F-4D97-AF65-F5344CB8AC3E}">
        <p14:creationId xmlns:p14="http://schemas.microsoft.com/office/powerpoint/2010/main" xmlns="" val="75396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5</a:t>
            </a:fld>
            <a:endParaRPr lang="en-IE"/>
          </a:p>
        </p:txBody>
      </p:sp>
    </p:spTree>
    <p:extLst>
      <p:ext uri="{BB962C8B-B14F-4D97-AF65-F5344CB8AC3E}">
        <p14:creationId xmlns:p14="http://schemas.microsoft.com/office/powerpoint/2010/main" xmlns="" val="354762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6</a:t>
            </a:fld>
            <a:endParaRPr lang="en-IE"/>
          </a:p>
        </p:txBody>
      </p:sp>
    </p:spTree>
    <p:extLst>
      <p:ext uri="{BB962C8B-B14F-4D97-AF65-F5344CB8AC3E}">
        <p14:creationId xmlns:p14="http://schemas.microsoft.com/office/powerpoint/2010/main" xmlns="" val="356552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7</a:t>
            </a:fld>
            <a:endParaRPr lang="en-IE"/>
          </a:p>
        </p:txBody>
      </p:sp>
    </p:spTree>
    <p:extLst>
      <p:ext uri="{BB962C8B-B14F-4D97-AF65-F5344CB8AC3E}">
        <p14:creationId xmlns:p14="http://schemas.microsoft.com/office/powerpoint/2010/main" xmlns="" val="73270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1D03F77-A02B-4C33-BABE-57CAB3D073CD}" type="slidenum">
              <a:rPr lang="en-IE" smtClean="0"/>
              <a:pPr/>
              <a:t>8</a:t>
            </a:fld>
            <a:endParaRPr lang="en-IE"/>
          </a:p>
        </p:txBody>
      </p:sp>
    </p:spTree>
    <p:extLst>
      <p:ext uri="{BB962C8B-B14F-4D97-AF65-F5344CB8AC3E}">
        <p14:creationId xmlns:p14="http://schemas.microsoft.com/office/powerpoint/2010/main" xmlns="" val="188938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D03F77-A02B-4C33-BABE-57CAB3D073CD}" type="slidenum">
              <a:rPr lang="en-IE" smtClean="0"/>
              <a:pPr/>
              <a:t>9</a:t>
            </a:fld>
            <a:endParaRPr lang="en-IE"/>
          </a:p>
        </p:txBody>
      </p:sp>
    </p:spTree>
    <p:extLst>
      <p:ext uri="{BB962C8B-B14F-4D97-AF65-F5344CB8AC3E}">
        <p14:creationId xmlns:p14="http://schemas.microsoft.com/office/powerpoint/2010/main" xmlns="" val="259716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213626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314848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313158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25147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43836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50374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219049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1620827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296112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243873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B469E-3338-4519-91AA-C99C9E3EDA7E}" type="datetimeFigureOut">
              <a:rPr lang="en-GB" smtClean="0"/>
              <a:pPr/>
              <a:t>29/09/2018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129228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B469E-3338-4519-91AA-C99C9E3EDA7E}" type="datetimeFigureOut">
              <a:rPr lang="en-GB" smtClean="0"/>
              <a:pPr/>
              <a:t>29/09/2018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03159-609F-4EA1-8425-733CE186ABC7}" type="slidenum">
              <a:rPr lang="en-GB" smtClean="0"/>
              <a:pPr/>
              <a:t>‹#›</a:t>
            </a:fld>
            <a:endParaRPr lang="en-GB"/>
          </a:p>
        </p:txBody>
      </p:sp>
    </p:spTree>
    <p:extLst>
      <p:ext uri="{BB962C8B-B14F-4D97-AF65-F5344CB8AC3E}">
        <p14:creationId xmlns:p14="http://schemas.microsoft.com/office/powerpoint/2010/main" xmlns="" val="2146033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child+tripod+grip&amp;source=images&amp;cd=&amp;cad=rja&amp;uact=8&amp;docid=FqqECna4kex09M&amp;tbnid=welcSKpYKFUerM:&amp;ved=0CAcQjRw&amp;url=http://thenewageparents.com/groove-colour-pencils/&amp;ei=o6gZVNSVH8P17AaNvIDoDA&amp;bvm=bv.75558745,d.d2s&amp;psig=AFQjCNGlaxUAiS3LtKHc_lvEGkACuLBCBg&amp;ust=141105407532428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st-josephs.islington.sch.u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st-josephs.islington.sch.uk/wp-content/uploads/2012/12/uniform-updated-September-20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332656"/>
            <a:ext cx="7654203" cy="2160240"/>
          </a:xfrm>
        </p:spPr>
        <p:txBody>
          <a:bodyPr>
            <a:normAutofit/>
          </a:bodyPr>
          <a:lstStyle/>
          <a:p>
            <a:r>
              <a:rPr lang="en-GB" sz="4400" b="1" u="sng" dirty="0" smtClean="0">
                <a:solidFill>
                  <a:srgbClr val="002060"/>
                </a:solidFill>
                <a:latin typeface="SassoonPrimaryInfant" pitchFamily="2" charset="0"/>
              </a:rPr>
              <a:t>Reception Welcome Meeting </a:t>
            </a:r>
          </a:p>
          <a:p>
            <a:r>
              <a:rPr lang="en-GB" sz="4400" b="1" u="sng" dirty="0" smtClean="0">
                <a:solidFill>
                  <a:srgbClr val="002060"/>
                </a:solidFill>
                <a:latin typeface="SassoonPrimaryInfant" pitchFamily="2" charset="0"/>
              </a:rPr>
              <a:t>Autumn Term 2018</a:t>
            </a:r>
          </a:p>
          <a:p>
            <a:r>
              <a:rPr lang="en-GB" sz="2200" b="1" dirty="0" smtClean="0">
                <a:solidFill>
                  <a:srgbClr val="002060"/>
                </a:solidFill>
                <a:latin typeface="SassoonPrimaryInfant" pitchFamily="2" charset="0"/>
              </a:rPr>
              <a:t>Thursday 27</a:t>
            </a:r>
            <a:r>
              <a:rPr lang="en-GB" sz="2200" b="1" baseline="30000" dirty="0" smtClean="0">
                <a:solidFill>
                  <a:srgbClr val="002060"/>
                </a:solidFill>
                <a:latin typeface="SassoonPrimaryInfant" pitchFamily="2" charset="0"/>
              </a:rPr>
              <a:t>th</a:t>
            </a:r>
            <a:r>
              <a:rPr lang="en-GB" sz="2200" b="1" dirty="0" smtClean="0">
                <a:solidFill>
                  <a:srgbClr val="002060"/>
                </a:solidFill>
                <a:latin typeface="SassoonPrimaryInfant" pitchFamily="2" charset="0"/>
              </a:rPr>
              <a:t> September </a:t>
            </a:r>
          </a:p>
          <a:p>
            <a:endParaRPr lang="en-GB" sz="4400" dirty="0">
              <a:solidFill>
                <a:srgbClr val="00B0F0"/>
              </a:solidFill>
            </a:endParaRPr>
          </a:p>
          <a:p>
            <a:endParaRPr lang="en-GB" sz="4400" dirty="0" smtClean="0">
              <a:solidFill>
                <a:srgbClr val="00B0F0"/>
              </a:solidFill>
            </a:endParaRPr>
          </a:p>
          <a:p>
            <a:endParaRPr lang="en-GB" sz="4400" dirty="0">
              <a:solidFill>
                <a:srgbClr val="00B0F0"/>
              </a:solidFill>
            </a:endParaRPr>
          </a:p>
          <a:p>
            <a:endParaRPr lang="en-GB" sz="4400" dirty="0">
              <a:solidFill>
                <a:srgbClr val="00B0F0"/>
              </a:solidFill>
            </a:endParaRPr>
          </a:p>
        </p:txBody>
      </p:sp>
      <p:pic>
        <p:nvPicPr>
          <p:cNvPr id="3074" name="Picture 2" descr="N:\My Pictures\First Day Photos\IMG_0638.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9032"/>
          <a:stretch/>
        </p:blipFill>
        <p:spPr bwMode="auto">
          <a:xfrm rot="5400000">
            <a:off x="305895" y="2522880"/>
            <a:ext cx="2312754" cy="213347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N:\My Pictures\Website\Week 3\IMG_820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4005064"/>
            <a:ext cx="2784309"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92280" y="1227970"/>
            <a:ext cx="1800464" cy="24105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15816" y="3290764"/>
            <a:ext cx="2173862" cy="2910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9993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a:solidFill>
                  <a:srgbClr val="006600"/>
                </a:solidFill>
                <a:latin typeface="SassoonPrimaryInfant" pitchFamily="2" charset="0"/>
              </a:rPr>
              <a:t>Dates for your D</a:t>
            </a:r>
            <a:r>
              <a:rPr lang="en-GB" b="1" u="sng" dirty="0" smtClean="0">
                <a:solidFill>
                  <a:srgbClr val="006600"/>
                </a:solidFill>
                <a:latin typeface="SassoonPrimaryInfant" pitchFamily="2" charset="0"/>
              </a:rPr>
              <a:t>iary</a:t>
            </a:r>
            <a:r>
              <a:rPr lang="en-GB" b="1" u="sng" dirty="0">
                <a:solidFill>
                  <a:srgbClr val="006600"/>
                </a:solidFill>
                <a:latin typeface="SassoonPrimaryInfant" pitchFamily="2" charset="0"/>
              </a:rPr>
              <a:t/>
            </a:r>
            <a:br>
              <a:rPr lang="en-GB" b="1" u="sng" dirty="0">
                <a:solidFill>
                  <a:srgbClr val="006600"/>
                </a:solidFill>
                <a:latin typeface="SassoonPrimaryInfant" pitchFamily="2" charset="0"/>
              </a:rPr>
            </a:br>
            <a:endParaRPr lang="en-GB" b="1" u="sng" dirty="0">
              <a:solidFill>
                <a:srgbClr val="002060"/>
              </a:solidFill>
              <a:latin typeface="SassoonPrimaryInfant" pitchFamily="2" charset="0"/>
            </a:endParaRPr>
          </a:p>
        </p:txBody>
      </p:sp>
      <p:sp>
        <p:nvSpPr>
          <p:cNvPr id="3" name="Content Placeholder 2"/>
          <p:cNvSpPr>
            <a:spLocks noGrp="1"/>
          </p:cNvSpPr>
          <p:nvPr>
            <p:ph idx="1"/>
          </p:nvPr>
        </p:nvSpPr>
        <p:spPr>
          <a:xfrm>
            <a:off x="341859" y="1214430"/>
            <a:ext cx="8229600" cy="5310914"/>
          </a:xfrm>
        </p:spPr>
        <p:txBody>
          <a:bodyPr>
            <a:normAutofit fontScale="85000" lnSpcReduction="20000"/>
          </a:bodyPr>
          <a:lstStyle/>
          <a:p>
            <a:r>
              <a:rPr lang="en-GB" dirty="0" smtClean="0">
                <a:solidFill>
                  <a:srgbClr val="002060"/>
                </a:solidFill>
                <a:latin typeface="SassoonPrimaryInfant" pitchFamily="2" charset="0"/>
              </a:rPr>
              <a:t>Reading </a:t>
            </a:r>
            <a:r>
              <a:rPr lang="en-GB" dirty="0">
                <a:solidFill>
                  <a:srgbClr val="002060"/>
                </a:solidFill>
                <a:latin typeface="SassoonPrimaryInfant" pitchFamily="2" charset="0"/>
              </a:rPr>
              <a:t>meeting: </a:t>
            </a:r>
            <a:endParaRPr lang="en-GB" dirty="0" smtClean="0">
              <a:solidFill>
                <a:srgbClr val="002060"/>
              </a:solidFill>
              <a:latin typeface="SassoonPrimaryInfant" pitchFamily="2" charset="0"/>
            </a:endParaRPr>
          </a:p>
          <a:p>
            <a:r>
              <a:rPr lang="en-GB" b="1" dirty="0">
                <a:solidFill>
                  <a:srgbClr val="002060"/>
                </a:solidFill>
                <a:latin typeface="SassoonPrimaryInfant" pitchFamily="2" charset="0"/>
              </a:rPr>
              <a:t> </a:t>
            </a:r>
            <a:r>
              <a:rPr lang="en-GB" b="1" dirty="0" smtClean="0">
                <a:solidFill>
                  <a:srgbClr val="002060"/>
                </a:solidFill>
                <a:latin typeface="SassoonPrimaryInfant" pitchFamily="2" charset="0"/>
              </a:rPr>
              <a:t>               Thursday 4</a:t>
            </a:r>
            <a:r>
              <a:rPr lang="en-GB" b="1" baseline="30000" dirty="0" smtClean="0">
                <a:solidFill>
                  <a:srgbClr val="002060"/>
                </a:solidFill>
                <a:latin typeface="SassoonPrimaryInfant" pitchFamily="2" charset="0"/>
              </a:rPr>
              <a:t>th</a:t>
            </a:r>
            <a:r>
              <a:rPr lang="en-GB" b="1" dirty="0" smtClean="0">
                <a:solidFill>
                  <a:srgbClr val="002060"/>
                </a:solidFill>
                <a:latin typeface="SassoonPrimaryInfant" pitchFamily="2" charset="0"/>
              </a:rPr>
              <a:t> </a:t>
            </a:r>
            <a:r>
              <a:rPr lang="en-GB" b="1" dirty="0">
                <a:solidFill>
                  <a:srgbClr val="002060"/>
                </a:solidFill>
                <a:latin typeface="SassoonPrimaryInfant" pitchFamily="2" charset="0"/>
              </a:rPr>
              <a:t>October, 9.15</a:t>
            </a:r>
          </a:p>
          <a:p>
            <a:endParaRPr lang="en-GB" sz="1050" b="1" dirty="0">
              <a:solidFill>
                <a:srgbClr val="002060"/>
              </a:solidFill>
              <a:latin typeface="SassoonPrimaryInfant" pitchFamily="2" charset="0"/>
            </a:endParaRPr>
          </a:p>
          <a:p>
            <a:r>
              <a:rPr lang="en-GB" dirty="0">
                <a:solidFill>
                  <a:srgbClr val="002060"/>
                </a:solidFill>
                <a:latin typeface="SassoonPrimaryInfant" pitchFamily="2" charset="0"/>
              </a:rPr>
              <a:t>Welcome Liturgy: </a:t>
            </a:r>
            <a:endParaRPr lang="en-GB" dirty="0" smtClean="0">
              <a:solidFill>
                <a:srgbClr val="002060"/>
              </a:solidFill>
              <a:latin typeface="SassoonPrimaryInfant" pitchFamily="2" charset="0"/>
            </a:endParaRPr>
          </a:p>
          <a:p>
            <a:r>
              <a:rPr lang="en-GB" b="1">
                <a:solidFill>
                  <a:srgbClr val="002060"/>
                </a:solidFill>
                <a:latin typeface="SassoonPrimaryInfant" pitchFamily="2" charset="0"/>
              </a:rPr>
              <a:t> </a:t>
            </a:r>
            <a:r>
              <a:rPr lang="en-GB" b="1" smtClean="0">
                <a:solidFill>
                  <a:srgbClr val="002060"/>
                </a:solidFill>
                <a:latin typeface="SassoonPrimaryInfant" pitchFamily="2" charset="0"/>
              </a:rPr>
              <a:t>               Tuesday </a:t>
            </a:r>
            <a:r>
              <a:rPr lang="en-GB" b="1" dirty="0">
                <a:solidFill>
                  <a:srgbClr val="002060"/>
                </a:solidFill>
                <a:latin typeface="SassoonPrimaryInfant" pitchFamily="2" charset="0"/>
              </a:rPr>
              <a:t>9</a:t>
            </a:r>
            <a:r>
              <a:rPr lang="en-GB" b="1" baseline="30000" dirty="0" smtClean="0">
                <a:solidFill>
                  <a:srgbClr val="002060"/>
                </a:solidFill>
                <a:latin typeface="SassoonPrimaryInfant" pitchFamily="2" charset="0"/>
              </a:rPr>
              <a:t>th</a:t>
            </a:r>
            <a:r>
              <a:rPr lang="en-GB" b="1" dirty="0" smtClean="0">
                <a:solidFill>
                  <a:srgbClr val="002060"/>
                </a:solidFill>
                <a:latin typeface="SassoonPrimaryInfant" pitchFamily="2" charset="0"/>
              </a:rPr>
              <a:t> October, 9.30</a:t>
            </a:r>
          </a:p>
          <a:p>
            <a:r>
              <a:rPr lang="en-GB" dirty="0" smtClean="0">
                <a:solidFill>
                  <a:srgbClr val="002060"/>
                </a:solidFill>
                <a:latin typeface="SassoonPrimaryInfant" pitchFamily="2" charset="0"/>
              </a:rPr>
              <a:t>Parents Evening: </a:t>
            </a:r>
          </a:p>
          <a:p>
            <a:r>
              <a:rPr lang="en-GB" b="1" dirty="0">
                <a:solidFill>
                  <a:srgbClr val="002060"/>
                </a:solidFill>
                <a:latin typeface="SassoonPrimaryInfant" pitchFamily="2" charset="0"/>
              </a:rPr>
              <a:t> </a:t>
            </a:r>
            <a:r>
              <a:rPr lang="en-GB" b="1" dirty="0" smtClean="0">
                <a:solidFill>
                  <a:srgbClr val="002060"/>
                </a:solidFill>
                <a:latin typeface="SassoonPrimaryInfant" pitchFamily="2" charset="0"/>
              </a:rPr>
              <a:t>               Thursday, 18</a:t>
            </a:r>
            <a:r>
              <a:rPr lang="en-GB" b="1" baseline="30000" dirty="0" smtClean="0">
                <a:solidFill>
                  <a:srgbClr val="002060"/>
                </a:solidFill>
                <a:latin typeface="SassoonPrimaryInfant" pitchFamily="2" charset="0"/>
              </a:rPr>
              <a:t>th</a:t>
            </a:r>
            <a:r>
              <a:rPr lang="en-GB" b="1" dirty="0" smtClean="0">
                <a:solidFill>
                  <a:srgbClr val="002060"/>
                </a:solidFill>
                <a:latin typeface="SassoonPrimaryInfant" pitchFamily="2" charset="0"/>
              </a:rPr>
              <a:t> October 1pm – 7pm </a:t>
            </a:r>
            <a:r>
              <a:rPr lang="en-GB" b="1" u="sng" dirty="0" smtClean="0">
                <a:solidFill>
                  <a:srgbClr val="002060"/>
                </a:solidFill>
                <a:latin typeface="SassoonPrimaryInfant" pitchFamily="2" charset="0"/>
              </a:rPr>
              <a:t>(school closes 1pm) </a:t>
            </a:r>
          </a:p>
          <a:p>
            <a:r>
              <a:rPr lang="en-GB" b="1" dirty="0" smtClean="0">
                <a:solidFill>
                  <a:srgbClr val="002060"/>
                </a:solidFill>
                <a:latin typeface="SassoonPrimaryInfant" pitchFamily="2" charset="0"/>
              </a:rPr>
              <a:t>Phonics Workshop – TBC</a:t>
            </a:r>
          </a:p>
          <a:p>
            <a:pPr marL="0" indent="0" algn="ctr">
              <a:buNone/>
            </a:pPr>
            <a:r>
              <a:rPr lang="en-GB" sz="4400" b="1" dirty="0">
                <a:solidFill>
                  <a:srgbClr val="006600"/>
                </a:solidFill>
                <a:latin typeface="SassoonPrimaryInfant" pitchFamily="2" charset="0"/>
              </a:rPr>
              <a:t>Thank you! </a:t>
            </a:r>
            <a:endParaRPr lang="en-GB" sz="4400" b="1" dirty="0" smtClean="0">
              <a:solidFill>
                <a:srgbClr val="006600"/>
              </a:solidFill>
              <a:latin typeface="SassoonPrimaryInfant" pitchFamily="2" charset="0"/>
            </a:endParaRPr>
          </a:p>
          <a:p>
            <a:pPr marL="0" indent="0" algn="ctr">
              <a:buNone/>
            </a:pPr>
            <a:endParaRPr lang="en-GB" sz="4400" b="1" dirty="0">
              <a:solidFill>
                <a:srgbClr val="006600"/>
              </a:solidFill>
              <a:latin typeface="SassoonPrimaryInfant" pitchFamily="2" charset="0"/>
            </a:endParaRPr>
          </a:p>
          <a:p>
            <a:pPr marL="0" indent="0" algn="ctr">
              <a:buNone/>
            </a:pPr>
            <a:r>
              <a:rPr lang="en-GB" sz="3000" b="1" dirty="0" smtClean="0">
                <a:solidFill>
                  <a:srgbClr val="002060"/>
                </a:solidFill>
                <a:latin typeface="SassoonPrimaryInfant" pitchFamily="2" charset="0"/>
              </a:rPr>
              <a:t>Any questions? </a:t>
            </a:r>
            <a:endParaRPr lang="en-GB" sz="3000" b="1" dirty="0">
              <a:solidFill>
                <a:srgbClr val="002060"/>
              </a:solidFill>
              <a:latin typeface="SassoonPrimaryInfant" pitchFamily="2" charset="0"/>
            </a:endParaRPr>
          </a:p>
          <a:p>
            <a:endParaRPr lang="en-GB" dirty="0"/>
          </a:p>
        </p:txBody>
      </p:sp>
      <p:pic>
        <p:nvPicPr>
          <p:cNvPr id="4098" name="Picture 2" descr="N:\My Pictures\Displays\outdoor area\IMG_077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4653136"/>
            <a:ext cx="2541563" cy="1898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3302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solidFill>
                  <a:srgbClr val="002060"/>
                </a:solidFill>
                <a:latin typeface="SassoonPrimaryInfant" pitchFamily="2" charset="0"/>
              </a:rPr>
              <a:t>Reception Routines</a:t>
            </a:r>
            <a:r>
              <a:rPr lang="en-GB" b="1" dirty="0" smtClean="0">
                <a:solidFill>
                  <a:srgbClr val="002060"/>
                </a:solidFill>
                <a:latin typeface="Museo 300" pitchFamily="50" charset="0"/>
              </a:rPr>
              <a:t/>
            </a:r>
            <a:br>
              <a:rPr lang="en-GB" b="1" dirty="0" smtClean="0">
                <a:solidFill>
                  <a:srgbClr val="002060"/>
                </a:solidFill>
                <a:latin typeface="Museo 300" pitchFamily="50" charset="0"/>
              </a:rPr>
            </a:br>
            <a:endParaRPr lang="en-GB" b="1" dirty="0">
              <a:solidFill>
                <a:srgbClr val="002060"/>
              </a:solidFill>
              <a:latin typeface="Museo 300" pitchFamily="50" charset="0"/>
            </a:endParaRPr>
          </a:p>
        </p:txBody>
      </p:sp>
      <p:sp>
        <p:nvSpPr>
          <p:cNvPr id="3" name="Content Placeholder 2"/>
          <p:cNvSpPr>
            <a:spLocks noGrp="1"/>
          </p:cNvSpPr>
          <p:nvPr>
            <p:ph idx="1"/>
          </p:nvPr>
        </p:nvSpPr>
        <p:spPr>
          <a:xfrm>
            <a:off x="323528" y="1052736"/>
            <a:ext cx="8640960" cy="5328592"/>
          </a:xfrm>
        </p:spPr>
        <p:txBody>
          <a:bodyPr>
            <a:normAutofit fontScale="70000" lnSpcReduction="20000"/>
          </a:bodyPr>
          <a:lstStyle/>
          <a:p>
            <a:r>
              <a:rPr lang="en-GB" b="1" dirty="0" smtClean="0">
                <a:solidFill>
                  <a:srgbClr val="006600"/>
                </a:solidFill>
                <a:latin typeface="SassoonPrimaryInfant" pitchFamily="2" charset="0"/>
              </a:rPr>
              <a:t>A great start - Thank you </a:t>
            </a:r>
          </a:p>
          <a:p>
            <a:r>
              <a:rPr lang="en-GB" b="1" dirty="0" smtClean="0">
                <a:solidFill>
                  <a:srgbClr val="002060"/>
                </a:solidFill>
                <a:latin typeface="SassoonPrimaryInfant" pitchFamily="2" charset="0"/>
              </a:rPr>
              <a:t>Water bottles – water only please</a:t>
            </a:r>
          </a:p>
          <a:p>
            <a:r>
              <a:rPr lang="en-GB" b="1" dirty="0" smtClean="0">
                <a:solidFill>
                  <a:srgbClr val="006600"/>
                </a:solidFill>
                <a:latin typeface="SassoonPrimaryInfant" pitchFamily="2" charset="0"/>
              </a:rPr>
              <a:t>Packed lunches – healthy eating and no nuts in school</a:t>
            </a:r>
          </a:p>
          <a:p>
            <a:r>
              <a:rPr lang="en-GB" b="1" dirty="0" smtClean="0">
                <a:solidFill>
                  <a:srgbClr val="002060"/>
                </a:solidFill>
                <a:latin typeface="SassoonPrimaryInfant" pitchFamily="2" charset="0"/>
              </a:rPr>
              <a:t>Library Books – changed weekly on </a:t>
            </a:r>
            <a:r>
              <a:rPr lang="en-GB" b="1" u="sng" dirty="0" smtClean="0">
                <a:solidFill>
                  <a:srgbClr val="002060"/>
                </a:solidFill>
                <a:latin typeface="SassoonPrimaryInfant" pitchFamily="2" charset="0"/>
              </a:rPr>
              <a:t>Tuesdays (book bag)</a:t>
            </a:r>
          </a:p>
          <a:p>
            <a:r>
              <a:rPr lang="en-GB" b="1" dirty="0" smtClean="0">
                <a:solidFill>
                  <a:srgbClr val="006600"/>
                </a:solidFill>
                <a:latin typeface="SassoonPrimaryInfant" pitchFamily="2" charset="0"/>
              </a:rPr>
              <a:t>PE –Wednesday afternoon</a:t>
            </a:r>
          </a:p>
          <a:p>
            <a:r>
              <a:rPr lang="en-GB" b="1" dirty="0" smtClean="0">
                <a:solidFill>
                  <a:srgbClr val="002060"/>
                </a:solidFill>
                <a:latin typeface="SassoonPrimaryInfant" pitchFamily="2" charset="0"/>
              </a:rPr>
              <a:t>Clothing – please label ALL items </a:t>
            </a:r>
          </a:p>
          <a:p>
            <a:r>
              <a:rPr lang="en-GB" b="1" dirty="0" smtClean="0">
                <a:solidFill>
                  <a:srgbClr val="006600"/>
                </a:solidFill>
                <a:latin typeface="SassoonPrimaryInfant" pitchFamily="2" charset="0"/>
              </a:rPr>
              <a:t>ALL children have</a:t>
            </a:r>
            <a:r>
              <a:rPr lang="en-GB" b="1" dirty="0" smtClean="0">
                <a:solidFill>
                  <a:srgbClr val="000000"/>
                </a:solidFill>
                <a:latin typeface="SassoonPrimaryInfant" pitchFamily="2" charset="0"/>
              </a:rPr>
              <a:t> 2 </a:t>
            </a:r>
            <a:r>
              <a:rPr lang="en-GB" b="1" dirty="0" smtClean="0">
                <a:solidFill>
                  <a:srgbClr val="006600"/>
                </a:solidFill>
                <a:latin typeface="SassoonPrimaryInfant" pitchFamily="2" charset="0"/>
              </a:rPr>
              <a:t>pairs of shoes… and </a:t>
            </a:r>
            <a:r>
              <a:rPr lang="en-GB" b="1" dirty="0" err="1" smtClean="0">
                <a:solidFill>
                  <a:srgbClr val="006600"/>
                </a:solidFill>
                <a:latin typeface="SassoonPrimaryInfant" pitchFamily="2" charset="0"/>
              </a:rPr>
              <a:t>wellies</a:t>
            </a:r>
            <a:endParaRPr lang="en-GB" b="1" dirty="0" smtClean="0">
              <a:solidFill>
                <a:srgbClr val="006600"/>
              </a:solidFill>
              <a:latin typeface="SassoonPrimaryInfant" pitchFamily="2" charset="0"/>
            </a:endParaRPr>
          </a:p>
          <a:p>
            <a:r>
              <a:rPr lang="en-GB" b="1" dirty="0" smtClean="0">
                <a:solidFill>
                  <a:srgbClr val="006600"/>
                </a:solidFill>
                <a:latin typeface="SassoonPrimaryInfant" pitchFamily="2" charset="0"/>
              </a:rPr>
              <a:t>School shoes</a:t>
            </a:r>
          </a:p>
          <a:p>
            <a:r>
              <a:rPr lang="en-GB" b="1" dirty="0" smtClean="0">
                <a:solidFill>
                  <a:srgbClr val="006600"/>
                </a:solidFill>
                <a:latin typeface="SassoonPrimaryInfant" pitchFamily="2" charset="0"/>
              </a:rPr>
              <a:t> PE - plimsolls</a:t>
            </a:r>
          </a:p>
          <a:p>
            <a:r>
              <a:rPr lang="en-GB" b="1" dirty="0" smtClean="0">
                <a:solidFill>
                  <a:srgbClr val="006600"/>
                </a:solidFill>
                <a:latin typeface="SassoonPrimaryInfant" pitchFamily="2" charset="0"/>
              </a:rPr>
              <a:t> Outdoor – Wellie boots </a:t>
            </a:r>
          </a:p>
          <a:p>
            <a:pPr marL="0" indent="0" algn="ctr">
              <a:buNone/>
            </a:pPr>
            <a:r>
              <a:rPr lang="en-GB" b="1" u="sng" dirty="0" smtClean="0">
                <a:solidFill>
                  <a:srgbClr val="000000"/>
                </a:solidFill>
                <a:latin typeface="SassoonPrimaryInfant" pitchFamily="2" charset="0"/>
              </a:rPr>
              <a:t>ALL CHILDREN TO HAVE A PAIR OF PLIMSOLLS AND WELLIES LEFT IN SCHOOL </a:t>
            </a:r>
          </a:p>
          <a:p>
            <a:r>
              <a:rPr lang="en-GB" b="1" dirty="0" smtClean="0">
                <a:solidFill>
                  <a:srgbClr val="002060"/>
                </a:solidFill>
                <a:latin typeface="SassoonPrimaryInfant" pitchFamily="2" charset="0"/>
              </a:rPr>
              <a:t>Birthdays – own clothes and healthy treats (no nuts – we are a NUT FREE school) </a:t>
            </a:r>
          </a:p>
          <a:p>
            <a:r>
              <a:rPr lang="en-GB" b="1" dirty="0" smtClean="0">
                <a:solidFill>
                  <a:srgbClr val="006600"/>
                </a:solidFill>
                <a:latin typeface="SassoonPrimaryInfant" pitchFamily="2" charset="0"/>
              </a:rPr>
              <a:t>Show and Tell  </a:t>
            </a:r>
            <a:r>
              <a:rPr lang="en-GB" b="1" dirty="0">
                <a:solidFill>
                  <a:srgbClr val="006600"/>
                </a:solidFill>
                <a:latin typeface="SassoonPrimaryInfant" pitchFamily="2" charset="0"/>
              </a:rPr>
              <a:t>(</a:t>
            </a:r>
            <a:r>
              <a:rPr lang="en-GB" b="1" dirty="0" smtClean="0">
                <a:solidFill>
                  <a:srgbClr val="006600"/>
                </a:solidFill>
                <a:latin typeface="SassoonPrimaryInfant" pitchFamily="2" charset="0"/>
              </a:rPr>
              <a:t>ONE CHILD PER DAY) Important part of our speaking and listening curriculum </a:t>
            </a:r>
          </a:p>
          <a:p>
            <a:endParaRPr lang="en-GB"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62475" y="3424238"/>
            <a:ext cx="19050"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p:nvPr/>
        </p:nvPicPr>
        <p:blipFill rotWithShape="1">
          <a:blip r:embed="rId4" cstate="print">
            <a:extLst>
              <a:ext uri="{28A0092B-C50C-407E-A947-70E740481C1C}">
                <a14:useLocalDpi xmlns:a14="http://schemas.microsoft.com/office/drawing/2010/main" xmlns="" val="0"/>
              </a:ext>
            </a:extLst>
          </a:blip>
          <a:srcRect l="7787" t="26433" b="16684"/>
          <a:stretch/>
        </p:blipFill>
        <p:spPr bwMode="auto">
          <a:xfrm rot="5400000">
            <a:off x="6864682" y="2959687"/>
            <a:ext cx="1895356" cy="864096"/>
          </a:xfrm>
          <a:prstGeom prst="rect">
            <a:avLst/>
          </a:prstGeom>
          <a:noFill/>
          <a:ln>
            <a:noFill/>
          </a:ln>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61679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7032" y="1556792"/>
            <a:ext cx="8371431" cy="5115246"/>
          </a:xfrm>
          <a:prstGeom prst="rect">
            <a:avLst/>
          </a:prstGeom>
        </p:spPr>
        <p:txBody>
          <a:bodyPr wrap="square">
            <a:spAutoFit/>
          </a:bodyPr>
          <a:lstStyle/>
          <a:p>
            <a:pPr marL="342900" lvl="0" indent="-342900" fontAlgn="base">
              <a:spcBef>
                <a:spcPct val="20000"/>
              </a:spcBef>
              <a:spcAft>
                <a:spcPct val="0"/>
              </a:spcAft>
              <a:buFontTx/>
              <a:buChar char="•"/>
            </a:pPr>
            <a:r>
              <a:rPr lang="en-GB" sz="2400" b="1" kern="0" dirty="0">
                <a:solidFill>
                  <a:schemeClr val="accent1">
                    <a:lumMod val="50000"/>
                  </a:schemeClr>
                </a:solidFill>
                <a:latin typeface="SassoonPrimaryInfant" pitchFamily="2" charset="0"/>
              </a:rPr>
              <a:t>Catholic ethos of the school motivates us to create a peaceful and happy environment. Joining in with school </a:t>
            </a:r>
            <a:r>
              <a:rPr lang="en-GB" sz="2400" b="1" kern="0" dirty="0" smtClean="0">
                <a:solidFill>
                  <a:schemeClr val="accent1">
                    <a:lumMod val="50000"/>
                  </a:schemeClr>
                </a:solidFill>
                <a:latin typeface="SassoonPrimaryInfant" pitchFamily="2" charset="0"/>
              </a:rPr>
              <a:t>prayers</a:t>
            </a:r>
            <a:endParaRPr lang="en-GB" sz="2400" b="1" kern="0" dirty="0">
              <a:solidFill>
                <a:schemeClr val="accent1">
                  <a:lumMod val="50000"/>
                </a:schemeClr>
              </a:solidFill>
              <a:latin typeface="SassoonPrimaryInfant" pitchFamily="2" charset="0"/>
            </a:endParaRPr>
          </a:p>
          <a:p>
            <a:pPr marL="342900" lvl="0" indent="-342900" fontAlgn="base">
              <a:spcBef>
                <a:spcPct val="20000"/>
              </a:spcBef>
              <a:spcAft>
                <a:spcPct val="0"/>
              </a:spcAft>
              <a:buFontTx/>
              <a:buChar char="•"/>
            </a:pPr>
            <a:r>
              <a:rPr lang="en-GB" sz="2400" b="1" kern="0" dirty="0">
                <a:solidFill>
                  <a:srgbClr val="006600"/>
                </a:solidFill>
                <a:latin typeface="SassoonPrimaryInfant" pitchFamily="2" charset="0"/>
              </a:rPr>
              <a:t>Positive behaviour management strategies</a:t>
            </a:r>
            <a:r>
              <a:rPr lang="en-GB" sz="2400" b="1" kern="0" dirty="0">
                <a:solidFill>
                  <a:schemeClr val="accent1">
                    <a:lumMod val="50000"/>
                  </a:schemeClr>
                </a:solidFill>
                <a:latin typeface="SassoonPrimaryInfant" pitchFamily="2" charset="0"/>
              </a:rPr>
              <a:t> </a:t>
            </a:r>
            <a:endParaRPr lang="en-GB" sz="2400" b="1" kern="0" dirty="0" smtClean="0">
              <a:solidFill>
                <a:schemeClr val="accent1">
                  <a:lumMod val="50000"/>
                </a:schemeClr>
              </a:solidFill>
              <a:latin typeface="SassoonPrimaryInfant" pitchFamily="2" charset="0"/>
            </a:endParaRPr>
          </a:p>
          <a:p>
            <a:pPr marL="342900" lvl="0" indent="-342900" fontAlgn="base">
              <a:spcBef>
                <a:spcPct val="20000"/>
              </a:spcBef>
              <a:spcAft>
                <a:spcPct val="0"/>
              </a:spcAft>
              <a:buFontTx/>
              <a:buChar char="•"/>
            </a:pPr>
            <a:r>
              <a:rPr lang="en-GB" sz="2400" b="1" kern="0" dirty="0" smtClean="0">
                <a:solidFill>
                  <a:schemeClr val="accent1">
                    <a:lumMod val="50000"/>
                  </a:schemeClr>
                </a:solidFill>
                <a:latin typeface="SassoonPrimaryInfant" pitchFamily="2" charset="0"/>
              </a:rPr>
              <a:t>Weather </a:t>
            </a:r>
            <a:r>
              <a:rPr lang="en-GB" sz="2400" b="1" kern="0" dirty="0">
                <a:solidFill>
                  <a:schemeClr val="accent1">
                    <a:lumMod val="50000"/>
                  </a:schemeClr>
                </a:solidFill>
                <a:latin typeface="SassoonPrimaryInfant" pitchFamily="2" charset="0"/>
              </a:rPr>
              <a:t>system </a:t>
            </a:r>
            <a:endParaRPr lang="en-GB" sz="2400" b="1" kern="0" dirty="0" smtClean="0">
              <a:solidFill>
                <a:schemeClr val="accent1">
                  <a:lumMod val="50000"/>
                </a:schemeClr>
              </a:solidFill>
              <a:latin typeface="SassoonPrimaryInfant" pitchFamily="2" charset="0"/>
            </a:endParaRPr>
          </a:p>
          <a:p>
            <a:pPr marL="342900" lvl="0" indent="-342900" fontAlgn="base">
              <a:spcBef>
                <a:spcPct val="20000"/>
              </a:spcBef>
              <a:spcAft>
                <a:spcPct val="0"/>
              </a:spcAft>
              <a:buFontTx/>
              <a:buChar char="•"/>
            </a:pPr>
            <a:r>
              <a:rPr lang="en-GB" sz="2400" b="1" kern="0" dirty="0">
                <a:solidFill>
                  <a:srgbClr val="006600"/>
                </a:solidFill>
                <a:latin typeface="SassoonPrimaryInfant" pitchFamily="2" charset="0"/>
              </a:rPr>
              <a:t>S</a:t>
            </a:r>
            <a:r>
              <a:rPr lang="en-GB" sz="2400" b="1" kern="0" dirty="0" smtClean="0">
                <a:solidFill>
                  <a:srgbClr val="006600"/>
                </a:solidFill>
                <a:latin typeface="SassoonPrimaryInfant" pitchFamily="2" charset="0"/>
              </a:rPr>
              <a:t>tar </a:t>
            </a:r>
            <a:r>
              <a:rPr lang="en-GB" sz="2400" b="1" kern="0" dirty="0">
                <a:solidFill>
                  <a:srgbClr val="006600"/>
                </a:solidFill>
                <a:latin typeface="SassoonPrimaryInfant" pitchFamily="2" charset="0"/>
              </a:rPr>
              <a:t>of the </a:t>
            </a:r>
            <a:r>
              <a:rPr lang="en-GB" sz="2400" b="1" kern="0" dirty="0" smtClean="0">
                <a:solidFill>
                  <a:srgbClr val="006600"/>
                </a:solidFill>
                <a:latin typeface="SassoonPrimaryInfant" pitchFamily="2" charset="0"/>
              </a:rPr>
              <a:t>day </a:t>
            </a:r>
          </a:p>
          <a:p>
            <a:pPr marL="342900" lvl="0" indent="-342900" fontAlgn="base">
              <a:spcBef>
                <a:spcPct val="20000"/>
              </a:spcBef>
              <a:spcAft>
                <a:spcPct val="0"/>
              </a:spcAft>
              <a:buFontTx/>
              <a:buChar char="•"/>
            </a:pPr>
            <a:r>
              <a:rPr lang="en-GB" sz="2400" b="1" kern="0" dirty="0" smtClean="0">
                <a:solidFill>
                  <a:schemeClr val="accent1">
                    <a:lumMod val="50000"/>
                  </a:schemeClr>
                </a:solidFill>
                <a:latin typeface="SassoonPrimaryInfant" pitchFamily="2" charset="0"/>
              </a:rPr>
              <a:t>Star </a:t>
            </a:r>
            <a:r>
              <a:rPr lang="en-GB" sz="2400" b="1" kern="0" dirty="0">
                <a:solidFill>
                  <a:schemeClr val="accent1">
                    <a:lumMod val="50000"/>
                  </a:schemeClr>
                </a:solidFill>
                <a:latin typeface="SassoonPrimaryInfant" pitchFamily="2" charset="0"/>
              </a:rPr>
              <a:t>of the Week </a:t>
            </a:r>
            <a:r>
              <a:rPr lang="en-GB" sz="2400" b="1" kern="0" dirty="0" smtClean="0">
                <a:solidFill>
                  <a:schemeClr val="accent1">
                    <a:lumMod val="50000"/>
                  </a:schemeClr>
                </a:solidFill>
                <a:latin typeface="SassoonPrimaryInfant" pitchFamily="2" charset="0"/>
              </a:rPr>
              <a:t>Assembly, </a:t>
            </a:r>
            <a:r>
              <a:rPr lang="en-GB" sz="2400" b="1" kern="0" dirty="0">
                <a:solidFill>
                  <a:srgbClr val="002060"/>
                </a:solidFill>
                <a:latin typeface="SassoonPrimaryInfant" pitchFamily="2" charset="0"/>
              </a:rPr>
              <a:t>make a fuss mum and dad! </a:t>
            </a:r>
            <a:endParaRPr lang="en-GB" sz="2400" b="1" kern="0" dirty="0" smtClean="0">
              <a:solidFill>
                <a:srgbClr val="002060"/>
              </a:solidFill>
              <a:latin typeface="SassoonPrimaryInfant" pitchFamily="2" charset="0"/>
            </a:endParaRPr>
          </a:p>
          <a:p>
            <a:pPr marL="342900" lvl="0" indent="-342900" fontAlgn="base">
              <a:spcBef>
                <a:spcPct val="20000"/>
              </a:spcBef>
              <a:spcAft>
                <a:spcPct val="0"/>
              </a:spcAft>
              <a:buFontTx/>
              <a:buChar char="•"/>
            </a:pPr>
            <a:r>
              <a:rPr lang="en-GB" sz="2400" b="1" kern="0" dirty="0" smtClean="0">
                <a:solidFill>
                  <a:srgbClr val="002060"/>
                </a:solidFill>
                <a:latin typeface="SassoonPrimaryInfant" pitchFamily="2" charset="0"/>
              </a:rPr>
              <a:t>Bucket filling </a:t>
            </a:r>
            <a:endParaRPr lang="en-GB" sz="2400" b="1" kern="0" dirty="0">
              <a:solidFill>
                <a:srgbClr val="002060"/>
              </a:solidFill>
              <a:latin typeface="SassoonPrimaryInfant" pitchFamily="2" charset="0"/>
            </a:endParaRPr>
          </a:p>
          <a:p>
            <a:pPr marL="342900" lvl="0" indent="-342900" fontAlgn="base">
              <a:spcBef>
                <a:spcPct val="20000"/>
              </a:spcBef>
              <a:spcAft>
                <a:spcPct val="0"/>
              </a:spcAft>
              <a:buFontTx/>
              <a:buChar char="•"/>
            </a:pPr>
            <a:r>
              <a:rPr lang="en-GB" sz="2400" b="1" kern="0" dirty="0">
                <a:solidFill>
                  <a:srgbClr val="006600"/>
                </a:solidFill>
                <a:latin typeface="SassoonPrimaryInfant" pitchFamily="2" charset="0"/>
              </a:rPr>
              <a:t>Time Out – will inform p</a:t>
            </a:r>
            <a:r>
              <a:rPr lang="en-GB" sz="2400" b="1" kern="0" dirty="0" smtClean="0">
                <a:solidFill>
                  <a:srgbClr val="006600"/>
                </a:solidFill>
                <a:latin typeface="SassoonPrimaryInfant" pitchFamily="2" charset="0"/>
              </a:rPr>
              <a:t>arents </a:t>
            </a:r>
            <a:r>
              <a:rPr lang="en-GB" sz="2400" b="1" kern="0" dirty="0">
                <a:solidFill>
                  <a:srgbClr val="006600"/>
                </a:solidFill>
                <a:latin typeface="SassoonPrimaryInfant" pitchFamily="2" charset="0"/>
              </a:rPr>
              <a:t>of incident </a:t>
            </a:r>
            <a:endParaRPr lang="en-GB" sz="2400" b="1" kern="0" dirty="0" smtClean="0">
              <a:solidFill>
                <a:srgbClr val="006600"/>
              </a:solidFill>
              <a:latin typeface="SassoonPrimaryInfant" pitchFamily="2" charset="0"/>
            </a:endParaRPr>
          </a:p>
          <a:p>
            <a:pPr marL="342900" lvl="0" indent="-342900" fontAlgn="base">
              <a:spcBef>
                <a:spcPct val="20000"/>
              </a:spcBef>
              <a:spcAft>
                <a:spcPct val="0"/>
              </a:spcAft>
              <a:buFontTx/>
              <a:buChar char="•"/>
            </a:pPr>
            <a:r>
              <a:rPr lang="en-GB" sz="2400" b="1" kern="0" dirty="0" smtClean="0">
                <a:solidFill>
                  <a:schemeClr val="accent1">
                    <a:lumMod val="50000"/>
                  </a:schemeClr>
                </a:solidFill>
                <a:latin typeface="SassoonPrimaryInfant" pitchFamily="2" charset="0"/>
              </a:rPr>
              <a:t>Open </a:t>
            </a:r>
            <a:r>
              <a:rPr lang="en-GB" sz="2400" b="1" kern="0" dirty="0">
                <a:solidFill>
                  <a:schemeClr val="accent1">
                    <a:lumMod val="50000"/>
                  </a:schemeClr>
                </a:solidFill>
                <a:latin typeface="SassoonPrimaryInfant" pitchFamily="2" charset="0"/>
              </a:rPr>
              <a:t>door policy- inform any changes at home </a:t>
            </a:r>
            <a:r>
              <a:rPr lang="en-GB" sz="2400" b="1" kern="0" dirty="0" err="1" smtClean="0">
                <a:solidFill>
                  <a:schemeClr val="accent1">
                    <a:lumMod val="50000"/>
                  </a:schemeClr>
                </a:solidFill>
                <a:latin typeface="SassoonPrimaryInfant" pitchFamily="2" charset="0"/>
              </a:rPr>
              <a:t>etc</a:t>
            </a:r>
            <a:endParaRPr lang="en-GB" sz="2400" b="1" kern="0" dirty="0" smtClean="0">
              <a:solidFill>
                <a:schemeClr val="accent1">
                  <a:lumMod val="50000"/>
                </a:schemeClr>
              </a:solidFill>
              <a:latin typeface="SassoonPrimaryInfant" pitchFamily="2" charset="0"/>
            </a:endParaRPr>
          </a:p>
          <a:p>
            <a:pPr marL="342900" lvl="0" indent="-342900" fontAlgn="base">
              <a:spcBef>
                <a:spcPct val="20000"/>
              </a:spcBef>
              <a:spcAft>
                <a:spcPct val="0"/>
              </a:spcAft>
              <a:buFontTx/>
              <a:buChar char="•"/>
            </a:pPr>
            <a:r>
              <a:rPr lang="en-GB" sz="2400" b="1" kern="0" dirty="0" smtClean="0">
                <a:solidFill>
                  <a:schemeClr val="accent1">
                    <a:lumMod val="50000"/>
                  </a:schemeClr>
                </a:solidFill>
                <a:latin typeface="SassoonPrimaryInfant" pitchFamily="2" charset="0"/>
              </a:rPr>
              <a:t>Safeguarding – Keeping safe at schoo</a:t>
            </a:r>
            <a:r>
              <a:rPr lang="en-GB" sz="2400" b="1" kern="0" dirty="0">
                <a:solidFill>
                  <a:schemeClr val="accent1">
                    <a:lumMod val="50000"/>
                  </a:schemeClr>
                </a:solidFill>
                <a:latin typeface="SassoonPrimaryInfant" pitchFamily="2" charset="0"/>
              </a:rPr>
              <a:t>l</a:t>
            </a:r>
            <a:endParaRPr lang="en-GB" sz="3200" b="1" kern="0" dirty="0">
              <a:solidFill>
                <a:schemeClr val="accent1">
                  <a:lumMod val="50000"/>
                </a:schemeClr>
              </a:solidFill>
              <a:latin typeface="SassoonPrimaryInfant" pitchFamily="2" charset="0"/>
            </a:endParaRPr>
          </a:p>
        </p:txBody>
      </p:sp>
      <p:sp>
        <p:nvSpPr>
          <p:cNvPr id="4" name="Title 3"/>
          <p:cNvSpPr>
            <a:spLocks noGrp="1"/>
          </p:cNvSpPr>
          <p:nvPr>
            <p:ph type="ctrTitle"/>
          </p:nvPr>
        </p:nvSpPr>
        <p:spPr>
          <a:xfrm>
            <a:off x="377033" y="230783"/>
            <a:ext cx="8299423" cy="1326009"/>
          </a:xfrm>
        </p:spPr>
        <p:txBody>
          <a:bodyPr>
            <a:normAutofit/>
          </a:bodyPr>
          <a:lstStyle/>
          <a:p>
            <a:r>
              <a:rPr lang="en-GB" sz="3200" b="1" u="sng" dirty="0" smtClean="0">
                <a:solidFill>
                  <a:srgbClr val="002060"/>
                </a:solidFill>
                <a:latin typeface="SassoonPrimaryInfant" pitchFamily="2" charset="0"/>
              </a:rPr>
              <a:t>Behaviour Expectations in Reception </a:t>
            </a:r>
            <a:endParaRPr lang="en-GB" sz="3200" b="1" u="sng" dirty="0">
              <a:solidFill>
                <a:srgbClr val="002060"/>
              </a:solidFill>
              <a:latin typeface="SassoonPrimaryInfant" pitchFamily="2" charset="0"/>
            </a:endParaRPr>
          </a:p>
        </p:txBody>
      </p:sp>
    </p:spTree>
    <p:extLst>
      <p:ext uri="{BB962C8B-B14F-4D97-AF65-F5344CB8AC3E}">
        <p14:creationId xmlns:p14="http://schemas.microsoft.com/office/powerpoint/2010/main" xmlns="" val="187694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678" y="260648"/>
            <a:ext cx="5760640" cy="1066130"/>
          </a:xfrm>
        </p:spPr>
        <p:txBody>
          <a:bodyPr/>
          <a:lstStyle/>
          <a:p>
            <a:r>
              <a:rPr lang="en-GB" b="1" u="sng" dirty="0" smtClean="0">
                <a:solidFill>
                  <a:schemeClr val="accent1">
                    <a:lumMod val="50000"/>
                  </a:schemeClr>
                </a:solidFill>
                <a:latin typeface="SassoonPrimaryInfant" pitchFamily="2" charset="0"/>
              </a:rPr>
              <a:t>School Houses </a:t>
            </a:r>
            <a:endParaRPr lang="en-GB" b="1" u="sng" dirty="0">
              <a:solidFill>
                <a:schemeClr val="accent1">
                  <a:lumMod val="50000"/>
                </a:schemeClr>
              </a:solidFill>
              <a:latin typeface="SassoonPrimaryInfant" pitchFamily="2" charset="0"/>
            </a:endParaRPr>
          </a:p>
        </p:txBody>
      </p:sp>
      <p:sp>
        <p:nvSpPr>
          <p:cNvPr id="3" name="Content Placeholder 2"/>
          <p:cNvSpPr>
            <a:spLocks noGrp="1"/>
          </p:cNvSpPr>
          <p:nvPr>
            <p:ph idx="1"/>
          </p:nvPr>
        </p:nvSpPr>
        <p:spPr/>
        <p:txBody>
          <a:bodyPr>
            <a:normAutofit fontScale="92500"/>
          </a:bodyPr>
          <a:lstStyle/>
          <a:p>
            <a:pPr marL="0" indent="0">
              <a:buNone/>
            </a:pPr>
            <a:r>
              <a:rPr lang="en-GB" sz="4800" b="1" dirty="0" smtClean="0">
                <a:latin typeface="SassoonPrimaryInfant" pitchFamily="2" charset="0"/>
              </a:rPr>
              <a:t>Saint Francis </a:t>
            </a:r>
          </a:p>
          <a:p>
            <a:pPr marL="0" indent="0">
              <a:buNone/>
            </a:pPr>
            <a:endParaRPr lang="en-GB" sz="4800" b="1" dirty="0">
              <a:latin typeface="Museo 300" pitchFamily="50" charset="0"/>
            </a:endParaRPr>
          </a:p>
          <a:p>
            <a:pPr marL="0" indent="0">
              <a:buNone/>
            </a:pPr>
            <a:endParaRPr lang="en-GB" sz="4800" b="1" dirty="0" smtClean="0">
              <a:latin typeface="Museo 300" pitchFamily="50" charset="0"/>
            </a:endParaRPr>
          </a:p>
          <a:p>
            <a:pPr marL="0" indent="0">
              <a:spcAft>
                <a:spcPts val="0"/>
              </a:spcAft>
              <a:buNone/>
            </a:pPr>
            <a:r>
              <a:rPr lang="en-GB" sz="4800" b="1" dirty="0" smtClean="0">
                <a:solidFill>
                  <a:srgbClr val="00CC00"/>
                </a:solidFill>
                <a:latin typeface="SassoonPrimaryInfant" pitchFamily="2" charset="0"/>
                <a:ea typeface="Times New Roman"/>
              </a:rPr>
              <a:t>Saint Benedict     </a:t>
            </a:r>
            <a:r>
              <a:rPr lang="en-GB" sz="4800" b="1" dirty="0" smtClean="0">
                <a:solidFill>
                  <a:srgbClr val="0000FF"/>
                </a:solidFill>
                <a:latin typeface="SassoonPrimaryInfant" pitchFamily="2" charset="0"/>
                <a:ea typeface="Times New Roman"/>
              </a:rPr>
              <a:t>Saint </a:t>
            </a:r>
            <a:r>
              <a:rPr lang="en-GB" sz="4800" b="1" dirty="0">
                <a:solidFill>
                  <a:srgbClr val="0000FF"/>
                </a:solidFill>
                <a:latin typeface="SassoonPrimaryInfant" pitchFamily="2" charset="0"/>
                <a:ea typeface="Times New Roman"/>
              </a:rPr>
              <a:t>Cecilia</a:t>
            </a:r>
            <a:endParaRPr lang="en-GB" sz="3600" b="1" dirty="0">
              <a:latin typeface="SassoonPrimaryInfant" pitchFamily="2" charset="0"/>
              <a:ea typeface="Times New Roman"/>
            </a:endParaRPr>
          </a:p>
          <a:p>
            <a:pPr marL="0" indent="0">
              <a:spcAft>
                <a:spcPts val="0"/>
              </a:spcAft>
              <a:buNone/>
            </a:pPr>
            <a:r>
              <a:rPr lang="en-GB" sz="4800" b="1" dirty="0" smtClean="0">
                <a:solidFill>
                  <a:srgbClr val="00CC00"/>
                </a:solidFill>
                <a:latin typeface="Museo 300" pitchFamily="50" charset="0"/>
                <a:ea typeface="Times New Roman"/>
              </a:rPr>
              <a:t>   </a:t>
            </a:r>
            <a:endParaRPr lang="en-GB" sz="3600" b="1" dirty="0">
              <a:solidFill>
                <a:srgbClr val="00CC00"/>
              </a:solidFill>
              <a:latin typeface="Museo 300" pitchFamily="50" charset="0"/>
              <a:ea typeface="Times New Roman"/>
            </a:endParaRPr>
          </a:p>
          <a:p>
            <a:pPr marL="0" indent="0">
              <a:buNone/>
            </a:pPr>
            <a:endParaRPr lang="en-GB" sz="4800" b="1" dirty="0">
              <a:latin typeface="Museo 300" pitchFamily="50"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1967" y="2276872"/>
            <a:ext cx="1093809" cy="1111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824413" y="1628799"/>
            <a:ext cx="3708027" cy="769441"/>
          </a:xfrm>
          <a:prstGeom prst="rect">
            <a:avLst/>
          </a:prstGeom>
        </p:spPr>
        <p:txBody>
          <a:bodyPr wrap="square">
            <a:spAutoFit/>
          </a:bodyPr>
          <a:lstStyle/>
          <a:p>
            <a:pPr>
              <a:spcAft>
                <a:spcPts val="0"/>
              </a:spcAft>
            </a:pPr>
            <a:r>
              <a:rPr lang="en-GB" sz="4400" b="1" dirty="0" smtClean="0">
                <a:solidFill>
                  <a:srgbClr val="FF0000"/>
                </a:solidFill>
                <a:latin typeface="SassoonPrimaryInfant" pitchFamily="2" charset="0"/>
                <a:ea typeface="Times New Roman"/>
              </a:rPr>
              <a:t>   Saint </a:t>
            </a:r>
            <a:r>
              <a:rPr lang="en-GB" sz="4400" b="1" dirty="0">
                <a:solidFill>
                  <a:srgbClr val="FF0000"/>
                </a:solidFill>
                <a:latin typeface="SassoonPrimaryInfant" pitchFamily="2" charset="0"/>
                <a:ea typeface="Times New Roman"/>
              </a:rPr>
              <a:t>Anne</a:t>
            </a:r>
            <a:endParaRPr lang="en-GB" sz="4400" b="1" dirty="0">
              <a:effectLst/>
              <a:latin typeface="SassoonPrimaryInfant" pitchFamily="2" charset="0"/>
              <a:ea typeface="Times New Roman"/>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7314" y="4869160"/>
            <a:ext cx="963677" cy="1486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63688" y="4869160"/>
            <a:ext cx="1231419" cy="1542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65462" y="2398240"/>
            <a:ext cx="1115529" cy="1489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080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chemeClr val="accent1">
                    <a:lumMod val="50000"/>
                  </a:schemeClr>
                </a:solidFill>
                <a:latin typeface="SassoonPrimaryInfant" pitchFamily="2" charset="0"/>
              </a:rPr>
              <a:t>School Houses </a:t>
            </a:r>
            <a:endParaRPr lang="en-GB" u="sng" dirty="0">
              <a:solidFill>
                <a:schemeClr val="accent1">
                  <a:lumMod val="50000"/>
                </a:schemeClr>
              </a:solidFill>
              <a:latin typeface="SassoonPrimaryInfant" pitchFamily="2" charset="0"/>
            </a:endParaRPr>
          </a:p>
        </p:txBody>
      </p:sp>
      <p:sp>
        <p:nvSpPr>
          <p:cNvPr id="3" name="Content Placeholder 2"/>
          <p:cNvSpPr>
            <a:spLocks noGrp="1"/>
          </p:cNvSpPr>
          <p:nvPr>
            <p:ph idx="1"/>
          </p:nvPr>
        </p:nvSpPr>
        <p:spPr/>
        <p:txBody>
          <a:bodyPr>
            <a:normAutofit/>
          </a:bodyPr>
          <a:lstStyle/>
          <a:p>
            <a:r>
              <a:rPr lang="en-GB" b="1" dirty="0">
                <a:solidFill>
                  <a:schemeClr val="accent1">
                    <a:lumMod val="50000"/>
                  </a:schemeClr>
                </a:solidFill>
                <a:latin typeface="SassoonPrimaryInfant" pitchFamily="2" charset="0"/>
              </a:rPr>
              <a:t>Siblings are in the same saint house</a:t>
            </a:r>
          </a:p>
          <a:p>
            <a:endParaRPr lang="en-GB" b="1" dirty="0">
              <a:solidFill>
                <a:schemeClr val="accent1">
                  <a:lumMod val="50000"/>
                </a:schemeClr>
              </a:solidFill>
              <a:latin typeface="SassoonPrimaryInfant" pitchFamily="2" charset="0"/>
            </a:endParaRPr>
          </a:p>
          <a:p>
            <a:r>
              <a:rPr lang="en-GB" b="1" dirty="0">
                <a:solidFill>
                  <a:srgbClr val="006600"/>
                </a:solidFill>
                <a:latin typeface="SassoonPrimaryInfant" pitchFamily="2" charset="0"/>
              </a:rPr>
              <a:t>Own clothes to represent house colour are worn on house feast day </a:t>
            </a:r>
            <a:r>
              <a:rPr lang="en-GB" b="1" dirty="0" smtClean="0">
                <a:solidFill>
                  <a:srgbClr val="006600"/>
                </a:solidFill>
                <a:latin typeface="SassoonPrimaryInfant" pitchFamily="2" charset="0"/>
              </a:rPr>
              <a:t> </a:t>
            </a:r>
          </a:p>
          <a:p>
            <a:pPr marL="0" indent="0">
              <a:buNone/>
            </a:pPr>
            <a:endParaRPr lang="en-GB" b="1" dirty="0">
              <a:solidFill>
                <a:schemeClr val="accent1">
                  <a:lumMod val="50000"/>
                </a:schemeClr>
              </a:solidFill>
              <a:latin typeface="SassoonPrimaryInfant" pitchFamily="2" charset="0"/>
            </a:endParaRPr>
          </a:p>
          <a:p>
            <a:r>
              <a:rPr lang="en-GB" b="1" dirty="0">
                <a:solidFill>
                  <a:schemeClr val="accent1">
                    <a:lumMod val="50000"/>
                  </a:schemeClr>
                </a:solidFill>
                <a:latin typeface="SassoonPrimaryInfant" pitchFamily="2" charset="0"/>
              </a:rPr>
              <a:t>Sports day – children wear house colour t-shirt with navy shorts</a:t>
            </a:r>
          </a:p>
          <a:p>
            <a:endParaRPr lang="en-GB" b="1" dirty="0" smtClean="0">
              <a:solidFill>
                <a:schemeClr val="accent1">
                  <a:lumMod val="50000"/>
                </a:schemeClr>
              </a:solidFill>
              <a:latin typeface="SassoonPrimaryInfant" pitchFamily="2" charset="0"/>
            </a:endParaRPr>
          </a:p>
        </p:txBody>
      </p:sp>
    </p:spTree>
    <p:extLst>
      <p:ext uri="{BB962C8B-B14F-4D97-AF65-F5344CB8AC3E}">
        <p14:creationId xmlns:p14="http://schemas.microsoft.com/office/powerpoint/2010/main" xmlns="" val="1243028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solidFill>
                  <a:schemeClr val="accent1">
                    <a:lumMod val="50000"/>
                  </a:schemeClr>
                </a:solidFill>
                <a:latin typeface="SassoonPrimaryInfant" pitchFamily="2" charset="0"/>
              </a:rPr>
              <a:t>SCHOOL TRIPS</a:t>
            </a:r>
            <a:br>
              <a:rPr lang="en-GB" b="1" u="sng" dirty="0" smtClean="0">
                <a:solidFill>
                  <a:schemeClr val="accent1">
                    <a:lumMod val="50000"/>
                  </a:schemeClr>
                </a:solidFill>
                <a:latin typeface="SassoonPrimaryInfant" pitchFamily="2" charset="0"/>
              </a:rPr>
            </a:br>
            <a:endParaRPr lang="en-GB" b="1" u="sng" dirty="0">
              <a:solidFill>
                <a:schemeClr val="accent1">
                  <a:lumMod val="50000"/>
                </a:schemeClr>
              </a:solidFill>
              <a:latin typeface="SassoonPrimaryInfant" pitchFamily="2" charset="0"/>
            </a:endParaRPr>
          </a:p>
        </p:txBody>
      </p:sp>
      <p:sp>
        <p:nvSpPr>
          <p:cNvPr id="3" name="Content Placeholder 2"/>
          <p:cNvSpPr>
            <a:spLocks noGrp="1"/>
          </p:cNvSpPr>
          <p:nvPr>
            <p:ph idx="1"/>
          </p:nvPr>
        </p:nvSpPr>
        <p:spPr>
          <a:xfrm>
            <a:off x="395536" y="1052736"/>
            <a:ext cx="8280920" cy="4857403"/>
          </a:xfrm>
        </p:spPr>
        <p:txBody>
          <a:bodyPr>
            <a:normAutofit fontScale="92500"/>
          </a:bodyPr>
          <a:lstStyle/>
          <a:p>
            <a:pPr marL="0" indent="0">
              <a:buNone/>
            </a:pPr>
            <a:endParaRPr lang="en-GB" b="1" dirty="0" smtClean="0">
              <a:solidFill>
                <a:srgbClr val="006600"/>
              </a:solidFill>
              <a:latin typeface="SassoonPrimaryInfant" pitchFamily="2" charset="0"/>
            </a:endParaRPr>
          </a:p>
          <a:p>
            <a:r>
              <a:rPr lang="en-GB" b="1" dirty="0">
                <a:solidFill>
                  <a:srgbClr val="002060"/>
                </a:solidFill>
                <a:latin typeface="SassoonPrimaryInfant" pitchFamily="2" charset="0"/>
              </a:rPr>
              <a:t>Parent Pay</a:t>
            </a:r>
          </a:p>
          <a:p>
            <a:endParaRPr lang="en-GB" b="1" dirty="0" smtClean="0">
              <a:solidFill>
                <a:srgbClr val="006600"/>
              </a:solidFill>
              <a:latin typeface="SassoonPrimaryInfant" pitchFamily="2" charset="0"/>
            </a:endParaRPr>
          </a:p>
          <a:p>
            <a:r>
              <a:rPr lang="en-GB" b="1" dirty="0" smtClean="0">
                <a:solidFill>
                  <a:srgbClr val="006600"/>
                </a:solidFill>
                <a:latin typeface="SassoonPrimaryInfant" pitchFamily="2" charset="0"/>
              </a:rPr>
              <a:t>One trip per term</a:t>
            </a:r>
          </a:p>
          <a:p>
            <a:pPr marL="0" indent="0">
              <a:buNone/>
            </a:pPr>
            <a:endParaRPr lang="en-GB" b="1" dirty="0" smtClean="0">
              <a:solidFill>
                <a:schemeClr val="accent1">
                  <a:lumMod val="50000"/>
                </a:schemeClr>
              </a:solidFill>
              <a:latin typeface="SassoonPrimaryInfant" pitchFamily="2" charset="0"/>
            </a:endParaRPr>
          </a:p>
          <a:p>
            <a:r>
              <a:rPr lang="en-GB" b="1" dirty="0" smtClean="0">
                <a:solidFill>
                  <a:schemeClr val="accent1">
                    <a:lumMod val="50000"/>
                  </a:schemeClr>
                </a:solidFill>
                <a:latin typeface="SassoonPrimaryInfant" pitchFamily="2" charset="0"/>
              </a:rPr>
              <a:t>Parent volunteers </a:t>
            </a:r>
            <a:r>
              <a:rPr lang="en-GB" b="1" dirty="0">
                <a:solidFill>
                  <a:srgbClr val="006600"/>
                </a:solidFill>
                <a:latin typeface="SassoonPrimaryInfant" pitchFamily="2" charset="0"/>
              </a:rPr>
              <a:t>will need to </a:t>
            </a:r>
            <a:r>
              <a:rPr lang="en-GB" b="1" dirty="0" smtClean="0">
                <a:solidFill>
                  <a:srgbClr val="006600"/>
                </a:solidFill>
                <a:latin typeface="SassoonPrimaryInfant" pitchFamily="2" charset="0"/>
              </a:rPr>
              <a:t>complete </a:t>
            </a:r>
            <a:r>
              <a:rPr lang="en-GB" b="1" dirty="0">
                <a:solidFill>
                  <a:srgbClr val="006600"/>
                </a:solidFill>
                <a:latin typeface="SassoonPrimaryInfant" pitchFamily="2" charset="0"/>
              </a:rPr>
              <a:t>a </a:t>
            </a:r>
            <a:r>
              <a:rPr lang="en-GB" b="1" dirty="0" smtClean="0">
                <a:solidFill>
                  <a:srgbClr val="006600"/>
                </a:solidFill>
                <a:latin typeface="SassoonPrimaryInfant" pitchFamily="2" charset="0"/>
              </a:rPr>
              <a:t>volunteer form from the office. </a:t>
            </a:r>
            <a:endParaRPr lang="en-GB" b="1" dirty="0">
              <a:solidFill>
                <a:srgbClr val="006600"/>
              </a:solidFill>
              <a:latin typeface="SassoonPrimaryInfant" pitchFamily="2" charset="0"/>
            </a:endParaRPr>
          </a:p>
          <a:p>
            <a:endParaRPr lang="en-GB" b="1" dirty="0" smtClean="0">
              <a:solidFill>
                <a:schemeClr val="accent1">
                  <a:lumMod val="50000"/>
                </a:schemeClr>
              </a:solidFill>
              <a:latin typeface="SassoonPrimaryInfant" pitchFamily="2" charset="0"/>
            </a:endParaRPr>
          </a:p>
          <a:p>
            <a:r>
              <a:rPr lang="en-GB" b="1" dirty="0">
                <a:solidFill>
                  <a:schemeClr val="accent1">
                    <a:lumMod val="50000"/>
                  </a:schemeClr>
                </a:solidFill>
                <a:latin typeface="SassoonPrimaryInfant" pitchFamily="2" charset="0"/>
              </a:rPr>
              <a:t>T</a:t>
            </a:r>
            <a:r>
              <a:rPr lang="en-GB" b="1" dirty="0" smtClean="0">
                <a:solidFill>
                  <a:schemeClr val="accent1">
                    <a:lumMod val="50000"/>
                  </a:schemeClr>
                </a:solidFill>
                <a:latin typeface="SassoonPrimaryInfant" pitchFamily="2" charset="0"/>
              </a:rPr>
              <a:t>rip letter will be sent out in coming weeks </a:t>
            </a:r>
          </a:p>
          <a:p>
            <a:pPr marL="0" indent="0">
              <a:buNone/>
            </a:pPr>
            <a:endParaRPr lang="en-GB" b="1" dirty="0" smtClean="0">
              <a:solidFill>
                <a:srgbClr val="006600"/>
              </a:solidFill>
              <a:latin typeface="SassoonPrimaryInfant" pitchFamily="2" charset="0"/>
            </a:endParaRPr>
          </a:p>
        </p:txBody>
      </p:sp>
    </p:spTree>
    <p:extLst>
      <p:ext uri="{BB962C8B-B14F-4D97-AF65-F5344CB8AC3E}">
        <p14:creationId xmlns:p14="http://schemas.microsoft.com/office/powerpoint/2010/main" xmlns="" val="358294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229600" cy="1143000"/>
          </a:xfrm>
        </p:spPr>
        <p:txBody>
          <a:bodyPr>
            <a:normAutofit/>
          </a:bodyPr>
          <a:lstStyle/>
          <a:p>
            <a:pPr algn="l"/>
            <a:r>
              <a:rPr lang="en-GB" sz="6000" b="1" u="sng" dirty="0" smtClean="0">
                <a:solidFill>
                  <a:srgbClr val="002060"/>
                </a:solidFill>
                <a:latin typeface="SassoonPrimaryInfant" pitchFamily="2" charset="0"/>
              </a:rPr>
              <a:t>Getting Involved</a:t>
            </a:r>
            <a:endParaRPr lang="en-GB" sz="6000" b="1" u="sng" dirty="0">
              <a:solidFill>
                <a:srgbClr val="002060"/>
              </a:solidFill>
              <a:latin typeface="SassoonPrimaryInfant" pitchFamily="2" charset="0"/>
            </a:endParaRPr>
          </a:p>
        </p:txBody>
      </p:sp>
      <p:sp>
        <p:nvSpPr>
          <p:cNvPr id="5" name="Rectangle 4"/>
          <p:cNvSpPr/>
          <p:nvPr/>
        </p:nvSpPr>
        <p:spPr>
          <a:xfrm>
            <a:off x="251520" y="5301208"/>
            <a:ext cx="8640960" cy="864096"/>
          </a:xfrm>
          <a:prstGeom prst="rect">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1397" y="1484784"/>
            <a:ext cx="8784976" cy="5069160"/>
          </a:xfrm>
        </p:spPr>
        <p:txBody>
          <a:bodyPr>
            <a:normAutofit fontScale="85000" lnSpcReduction="10000"/>
          </a:bodyPr>
          <a:lstStyle/>
          <a:p>
            <a:endParaRPr lang="en-GB" sz="2600" b="1" dirty="0">
              <a:solidFill>
                <a:srgbClr val="002060"/>
              </a:solidFill>
              <a:latin typeface="SassoonPrimaryInfant" pitchFamily="2" charset="0"/>
            </a:endParaRPr>
          </a:p>
          <a:p>
            <a:r>
              <a:rPr lang="en-GB" sz="2600" b="1" dirty="0" smtClean="0">
                <a:solidFill>
                  <a:srgbClr val="002060"/>
                </a:solidFill>
                <a:latin typeface="SassoonPrimaryInfant" pitchFamily="2" charset="0"/>
              </a:rPr>
              <a:t>Parent reading mornings- Monday morning, 8:40 - 8:55am </a:t>
            </a:r>
          </a:p>
          <a:p>
            <a:r>
              <a:rPr lang="en-GB" sz="2600" b="1" dirty="0" smtClean="0">
                <a:solidFill>
                  <a:srgbClr val="0070C0"/>
                </a:solidFill>
                <a:latin typeface="SassoonPrimaryInfant" pitchFamily="2" charset="0"/>
              </a:rPr>
              <a:t>Stay and play sessions (every Friday 8.40am – 9.10am)</a:t>
            </a:r>
          </a:p>
          <a:p>
            <a:r>
              <a:rPr lang="en-GB" sz="2600" b="1" dirty="0">
                <a:solidFill>
                  <a:srgbClr val="002060"/>
                </a:solidFill>
                <a:latin typeface="SassoonPrimaryInfant" pitchFamily="2" charset="0"/>
              </a:rPr>
              <a:t>Star Moments (see </a:t>
            </a:r>
            <a:r>
              <a:rPr lang="en-GB" sz="2600" b="1" dirty="0" smtClean="0">
                <a:solidFill>
                  <a:srgbClr val="002060"/>
                </a:solidFill>
                <a:latin typeface="SassoonPrimaryInfant" pitchFamily="2" charset="0"/>
              </a:rPr>
              <a:t>hand out) </a:t>
            </a:r>
            <a:endParaRPr lang="en-GB" sz="2600" b="1" dirty="0" smtClean="0">
              <a:solidFill>
                <a:srgbClr val="0070C0"/>
              </a:solidFill>
              <a:latin typeface="SassoonPrimaryInfant" pitchFamily="2" charset="0"/>
            </a:endParaRPr>
          </a:p>
          <a:p>
            <a:r>
              <a:rPr lang="en-GB" sz="2600" b="1" dirty="0" smtClean="0">
                <a:solidFill>
                  <a:srgbClr val="0070C0"/>
                </a:solidFill>
                <a:latin typeface="SassoonPrimaryInfant" pitchFamily="2" charset="0"/>
              </a:rPr>
              <a:t>Star of the Day – bear and diary</a:t>
            </a:r>
          </a:p>
          <a:p>
            <a:r>
              <a:rPr lang="en-GB" sz="2600" b="1" dirty="0" smtClean="0">
                <a:solidFill>
                  <a:srgbClr val="002060"/>
                </a:solidFill>
                <a:latin typeface="SassoonPrimaryInfant" pitchFamily="2" charset="0"/>
              </a:rPr>
              <a:t>Focus Child Sheet </a:t>
            </a:r>
          </a:p>
          <a:p>
            <a:r>
              <a:rPr lang="en-GB" sz="2600" b="1" dirty="0" smtClean="0">
                <a:solidFill>
                  <a:srgbClr val="002060"/>
                </a:solidFill>
                <a:latin typeface="SassoonPrimaryInfant" pitchFamily="2" charset="0"/>
              </a:rPr>
              <a:t>TAPESTRY – online learning journal </a:t>
            </a:r>
          </a:p>
          <a:p>
            <a:r>
              <a:rPr lang="en-GB" sz="2600" b="1" dirty="0" smtClean="0">
                <a:solidFill>
                  <a:srgbClr val="3399FF"/>
                </a:solidFill>
                <a:latin typeface="SassoonPrimaryInfant" pitchFamily="2" charset="0"/>
              </a:rPr>
              <a:t>Parent workshops Autumn/Spring term – Phonics / Maths lessons (Dates TBC)</a:t>
            </a:r>
          </a:p>
          <a:p>
            <a:r>
              <a:rPr lang="en-GB" sz="2600" b="1" dirty="0" smtClean="0">
                <a:solidFill>
                  <a:srgbClr val="002060"/>
                </a:solidFill>
                <a:latin typeface="SassoonPrimaryInfant" pitchFamily="2" charset="0"/>
              </a:rPr>
              <a:t>Hand out available – activities to do with your child at home. *</a:t>
            </a:r>
            <a:endParaRPr lang="en-GB" sz="2600" b="1" dirty="0">
              <a:solidFill>
                <a:srgbClr val="002060"/>
              </a:solidFill>
              <a:latin typeface="SassoonPrimaryInfant" pitchFamily="2" charset="0"/>
            </a:endParaRPr>
          </a:p>
          <a:p>
            <a:endParaRPr lang="en-GB" sz="2600" b="1" dirty="0">
              <a:solidFill>
                <a:srgbClr val="0070C0"/>
              </a:solidFill>
              <a:latin typeface="SassoonPrimaryInfant" pitchFamily="2" charset="0"/>
            </a:endParaRPr>
          </a:p>
          <a:p>
            <a:pPr marL="0" indent="0" algn="ctr">
              <a:buNone/>
            </a:pPr>
            <a:r>
              <a:rPr lang="en-GB" sz="2600" b="1" u="sng" dirty="0" smtClean="0">
                <a:solidFill>
                  <a:srgbClr val="000000"/>
                </a:solidFill>
                <a:latin typeface="SassoonPrimaryInfant" pitchFamily="2" charset="0"/>
              </a:rPr>
              <a:t>Just a quick note</a:t>
            </a:r>
            <a:r>
              <a:rPr lang="en-GB" sz="2600" b="1" dirty="0" smtClean="0">
                <a:solidFill>
                  <a:srgbClr val="000000"/>
                </a:solidFill>
                <a:latin typeface="SassoonPrimaryInfant" pitchFamily="2" charset="0"/>
              </a:rPr>
              <a:t>: Name writing please NO CAPITAL letters except for the first letter of their name – Thank you</a:t>
            </a:r>
          </a:p>
          <a:p>
            <a:pPr marL="0" indent="0">
              <a:buNone/>
            </a:pPr>
            <a:endParaRPr lang="en-GB" sz="2600" b="1" dirty="0" smtClean="0">
              <a:solidFill>
                <a:srgbClr val="002060"/>
              </a:solidFill>
              <a:latin typeface="SassoonPrimaryInfant" pitchFamily="2" charset="0"/>
            </a:endParaRPr>
          </a:p>
          <a:p>
            <a:endParaRPr lang="en-GB" sz="2600" b="1" dirty="0">
              <a:solidFill>
                <a:srgbClr val="002060"/>
              </a:solidFill>
              <a:latin typeface="SassoonPrimaryInfant" pitchFamily="2" charset="0"/>
            </a:endParaRPr>
          </a:p>
          <a:p>
            <a:endParaRPr lang="en-GB" sz="2600" b="1" u="sng" dirty="0">
              <a:solidFill>
                <a:srgbClr val="002060"/>
              </a:solidFill>
              <a:latin typeface="SassoonPrimaryInfant" pitchFamily="2" charset="0"/>
            </a:endParaRPr>
          </a:p>
          <a:p>
            <a:endParaRPr lang="en-GB" b="1" dirty="0">
              <a:solidFill>
                <a:srgbClr val="FF0000"/>
              </a:solidFill>
              <a:latin typeface="Museo 300" pitchFamily="50" charset="0"/>
            </a:endParaRPr>
          </a:p>
        </p:txBody>
      </p:sp>
      <p:pic>
        <p:nvPicPr>
          <p:cNvPr id="3074" name="Picture 2" descr="N:\My Pictures\IMG_724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a:off x="7245900" y="391044"/>
            <a:ext cx="1708986" cy="12764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7902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149393" cy="1152128"/>
          </a:xfrm>
        </p:spPr>
        <p:txBody>
          <a:bodyPr/>
          <a:lstStyle/>
          <a:p>
            <a:r>
              <a:rPr lang="en-IE" b="1" u="sng" dirty="0" smtClean="0">
                <a:solidFill>
                  <a:srgbClr val="002060"/>
                </a:solidFill>
                <a:latin typeface="SassoonPrimaryInfant" pitchFamily="2" charset="0"/>
              </a:rPr>
              <a:t>Home School Writing Books </a:t>
            </a:r>
            <a:endParaRPr lang="en-IE" b="1" u="sng" dirty="0">
              <a:solidFill>
                <a:srgbClr val="002060"/>
              </a:solidFill>
              <a:latin typeface="SassoonPrimaryInfant" pitchFamily="2" charset="0"/>
            </a:endParaRPr>
          </a:p>
        </p:txBody>
      </p:sp>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p:txBody>
      </p:sp>
      <p:pic>
        <p:nvPicPr>
          <p:cNvPr id="7" name="Picture 6" descr="http://t0.gstatic.com/images?q=tbn:ANd9GcSN4A3jUELHA8cwv8zc_j0Og0gF5RXpwlfl6pjSmBqT1FJsr15v:www.thenewageparents.com/wp-content/uploads/2010/08/lyragroove2.jpg">
            <a:hlinkClick r:id="rId3"/>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65881" y="3159227"/>
            <a:ext cx="1387388" cy="1332662"/>
          </a:xfrm>
          <a:prstGeom prst="rect">
            <a:avLst/>
          </a:prstGeom>
          <a:noFill/>
          <a:ln>
            <a:noFill/>
          </a:ln>
        </p:spPr>
      </p:pic>
      <p:sp>
        <p:nvSpPr>
          <p:cNvPr id="6" name="TextBox 5"/>
          <p:cNvSpPr txBox="1"/>
          <p:nvPr/>
        </p:nvSpPr>
        <p:spPr>
          <a:xfrm>
            <a:off x="1475656" y="1196752"/>
            <a:ext cx="6190225" cy="5755422"/>
          </a:xfrm>
          <a:prstGeom prst="rect">
            <a:avLst/>
          </a:prstGeom>
          <a:noFill/>
        </p:spPr>
        <p:txBody>
          <a:bodyPr wrap="square" rtlCol="0">
            <a:spAutoFit/>
          </a:bodyPr>
          <a:lstStyle/>
          <a:p>
            <a:pPr marL="457200" indent="-457200">
              <a:buFont typeface="Arial" pitchFamily="34" charset="0"/>
              <a:buChar char="•"/>
            </a:pPr>
            <a:r>
              <a:rPr lang="en-GB" sz="2400" b="1" dirty="0">
                <a:solidFill>
                  <a:srgbClr val="006600"/>
                </a:solidFill>
                <a:latin typeface="SassoonPrimaryInfant" pitchFamily="2" charset="0"/>
              </a:rPr>
              <a:t>The time your child </a:t>
            </a:r>
            <a:r>
              <a:rPr lang="en-GB" sz="2400" b="1" dirty="0" smtClean="0">
                <a:solidFill>
                  <a:srgbClr val="006600"/>
                </a:solidFill>
                <a:latin typeface="SassoonPrimaryInfant" pitchFamily="2" charset="0"/>
              </a:rPr>
              <a:t>spends completing their home school writing book activities </a:t>
            </a:r>
            <a:r>
              <a:rPr lang="en-GB" sz="2400" b="1" dirty="0">
                <a:solidFill>
                  <a:srgbClr val="006600"/>
                </a:solidFill>
                <a:latin typeface="SassoonPrimaryInfant" pitchFamily="2" charset="0"/>
              </a:rPr>
              <a:t>is less important than his or her understanding of it. </a:t>
            </a:r>
          </a:p>
          <a:p>
            <a:pPr marL="457200" indent="-457200">
              <a:buFont typeface="Arial" pitchFamily="34" charset="0"/>
              <a:buChar char="•"/>
            </a:pPr>
            <a:r>
              <a:rPr lang="en-GB" sz="2400" b="1" dirty="0" smtClean="0">
                <a:solidFill>
                  <a:srgbClr val="002060"/>
                </a:solidFill>
                <a:latin typeface="SassoonPrimaryInfant" pitchFamily="2" charset="0"/>
              </a:rPr>
              <a:t>Pencil grip – three fingers</a:t>
            </a:r>
            <a:r>
              <a:rPr lang="en-GB" sz="2400" b="1" dirty="0">
                <a:solidFill>
                  <a:srgbClr val="002060"/>
                </a:solidFill>
                <a:latin typeface="SassoonPrimaryInfant" pitchFamily="2" charset="0"/>
              </a:rPr>
              <a:t> </a:t>
            </a:r>
            <a:r>
              <a:rPr lang="en-GB" sz="2400" b="1" dirty="0" smtClean="0">
                <a:solidFill>
                  <a:srgbClr val="002060"/>
                </a:solidFill>
                <a:latin typeface="SassoonPrimaryInfant" pitchFamily="2" charset="0"/>
              </a:rPr>
              <a:t>‘tripod’ grip </a:t>
            </a:r>
          </a:p>
          <a:p>
            <a:r>
              <a:rPr lang="en-GB" sz="2400" b="1" dirty="0">
                <a:solidFill>
                  <a:srgbClr val="002060"/>
                </a:solidFill>
                <a:latin typeface="SassoonPrimaryInfant" pitchFamily="2" charset="0"/>
              </a:rPr>
              <a:t> </a:t>
            </a:r>
            <a:r>
              <a:rPr lang="en-GB" sz="2400" b="1" dirty="0" smtClean="0">
                <a:solidFill>
                  <a:srgbClr val="002060"/>
                </a:solidFill>
                <a:latin typeface="SassoonPrimaryInfant" pitchFamily="2" charset="0"/>
              </a:rPr>
              <a:t>   4 letters sounds a week </a:t>
            </a:r>
          </a:p>
          <a:p>
            <a:pPr marL="457200" indent="-457200">
              <a:buFont typeface="Arial" pitchFamily="34" charset="0"/>
              <a:buChar char="•"/>
            </a:pPr>
            <a:r>
              <a:rPr lang="en-GB" sz="2400" b="1" dirty="0" smtClean="0">
                <a:solidFill>
                  <a:srgbClr val="006600"/>
                </a:solidFill>
                <a:latin typeface="SassoonPrimaryInfant" pitchFamily="2" charset="0"/>
              </a:rPr>
              <a:t>Research shows that reading is </a:t>
            </a:r>
            <a:r>
              <a:rPr lang="en-GB" sz="2400" b="1" dirty="0">
                <a:solidFill>
                  <a:srgbClr val="006600"/>
                </a:solidFill>
                <a:latin typeface="SassoonPrimaryInfant" pitchFamily="2" charset="0"/>
              </a:rPr>
              <a:t>the single most important thing you can do to help your child's education. It's best to read little and often, so try to put aside some time for it every day</a:t>
            </a:r>
            <a:r>
              <a:rPr lang="en-GB" sz="2400" b="1" dirty="0" smtClean="0">
                <a:solidFill>
                  <a:srgbClr val="006600"/>
                </a:solidFill>
                <a:latin typeface="SassoonPrimaryInfant" pitchFamily="2" charset="0"/>
              </a:rPr>
              <a:t>. Discussed further at next week’s reading meeting. </a:t>
            </a:r>
            <a:endParaRPr lang="en-GB" sz="2400" b="1" dirty="0">
              <a:solidFill>
                <a:srgbClr val="006600"/>
              </a:solidFill>
              <a:latin typeface="SassoonPrimaryInfant" pitchFamily="2" charset="0"/>
            </a:endParaRPr>
          </a:p>
          <a:p>
            <a:pPr marL="457200" indent="-457200">
              <a:buFont typeface="Arial" pitchFamily="34" charset="0"/>
              <a:buChar char="•"/>
            </a:pPr>
            <a:endParaRPr lang="en-GB" sz="2800" b="1" dirty="0">
              <a:solidFill>
                <a:srgbClr val="002060"/>
              </a:solidFill>
              <a:latin typeface="SassoonPrimaryInfant" pitchFamily="2" charset="0"/>
            </a:endParaRPr>
          </a:p>
          <a:p>
            <a:pPr marL="457200" indent="-457200">
              <a:buFont typeface="Arial" pitchFamily="34" charset="0"/>
              <a:buChar char="•"/>
            </a:pPr>
            <a:endParaRPr lang="en-GB" sz="2800" b="1" dirty="0" smtClean="0">
              <a:solidFill>
                <a:srgbClr val="002060"/>
              </a:solidFill>
              <a:latin typeface="SassoonPrimaryInfant" pitchFamily="2" charset="0"/>
            </a:endParaRPr>
          </a:p>
        </p:txBody>
      </p:sp>
      <p:pic>
        <p:nvPicPr>
          <p:cNvPr id="1026" name="Picture 2" descr="N:\My Pictures\First Day Photos\IMG_048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flipV="1">
            <a:off x="-17530" y="4343513"/>
            <a:ext cx="2126151" cy="1588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21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002060"/>
                </a:solidFill>
                <a:latin typeface="SassoonPrimaryInfant" pitchFamily="2" charset="0"/>
              </a:rPr>
              <a:t>School Website </a:t>
            </a:r>
            <a:endParaRPr lang="en-GB" b="1" u="sng" dirty="0">
              <a:solidFill>
                <a:srgbClr val="002060"/>
              </a:solidFill>
              <a:latin typeface="SassoonPrimaryInfant" pitchFamily="2" charset="0"/>
            </a:endParaRPr>
          </a:p>
        </p:txBody>
      </p:sp>
      <p:sp>
        <p:nvSpPr>
          <p:cNvPr id="3" name="Content Placeholder 2"/>
          <p:cNvSpPr>
            <a:spLocks noGrp="1"/>
          </p:cNvSpPr>
          <p:nvPr>
            <p:ph idx="1"/>
          </p:nvPr>
        </p:nvSpPr>
        <p:spPr>
          <a:xfrm>
            <a:off x="457200" y="1916832"/>
            <a:ext cx="5698976" cy="4209331"/>
          </a:xfrm>
        </p:spPr>
        <p:txBody>
          <a:bodyPr>
            <a:normAutofit fontScale="77500" lnSpcReduction="20000"/>
          </a:bodyPr>
          <a:lstStyle/>
          <a:p>
            <a:pPr marL="0" indent="0" algn="ctr">
              <a:buNone/>
            </a:pPr>
            <a:endParaRPr lang="en-GB" u="sng" dirty="0" smtClean="0">
              <a:solidFill>
                <a:srgbClr val="002060"/>
              </a:solidFill>
              <a:latin typeface="SassoonPrimaryInfant" pitchFamily="2" charset="0"/>
            </a:endParaRPr>
          </a:p>
          <a:p>
            <a:pPr marL="0" indent="0" algn="ctr">
              <a:buNone/>
            </a:pPr>
            <a:r>
              <a:rPr lang="en-GB" u="sng" dirty="0" smtClean="0">
                <a:solidFill>
                  <a:srgbClr val="002060"/>
                </a:solidFill>
                <a:latin typeface="SassoonPrimaryInfant" pitchFamily="2" charset="0"/>
                <a:hlinkClick r:id="rId3"/>
              </a:rPr>
              <a:t>http://www.st-josephs.islington.sch.uk/</a:t>
            </a:r>
            <a:endParaRPr lang="en-GB" u="sng" dirty="0" smtClean="0">
              <a:solidFill>
                <a:srgbClr val="002060"/>
              </a:solidFill>
              <a:latin typeface="SassoonPrimaryInfant" pitchFamily="2" charset="0"/>
            </a:endParaRPr>
          </a:p>
          <a:p>
            <a:pPr marL="0" indent="0" algn="ctr">
              <a:buNone/>
            </a:pPr>
            <a:endParaRPr lang="en-GB" u="sng" dirty="0" smtClean="0">
              <a:solidFill>
                <a:srgbClr val="002060"/>
              </a:solidFill>
              <a:latin typeface="SassoonPrimaryInfant" pitchFamily="2" charset="0"/>
            </a:endParaRPr>
          </a:p>
          <a:p>
            <a:r>
              <a:rPr lang="en-GB" b="1" dirty="0">
                <a:solidFill>
                  <a:srgbClr val="002060"/>
                </a:solidFill>
                <a:latin typeface="SassoonPrimaryInfant" pitchFamily="2" charset="0"/>
              </a:rPr>
              <a:t>Check our weekly blog for </a:t>
            </a:r>
            <a:r>
              <a:rPr lang="en-GB" b="1" dirty="0" smtClean="0">
                <a:solidFill>
                  <a:srgbClr val="002060"/>
                </a:solidFill>
                <a:latin typeface="SassoonPrimaryInfant" pitchFamily="2" charset="0"/>
              </a:rPr>
              <a:t>reception news</a:t>
            </a:r>
            <a:r>
              <a:rPr lang="en-GB" b="1" dirty="0">
                <a:solidFill>
                  <a:srgbClr val="002060"/>
                </a:solidFill>
                <a:latin typeface="SassoonPrimaryInfant" pitchFamily="2" charset="0"/>
              </a:rPr>
              <a:t>, photos and </a:t>
            </a:r>
            <a:r>
              <a:rPr lang="en-GB" b="1" dirty="0" smtClean="0">
                <a:solidFill>
                  <a:srgbClr val="002060"/>
                </a:solidFill>
                <a:latin typeface="SassoonPrimaryInfant" pitchFamily="2" charset="0"/>
              </a:rPr>
              <a:t>updates! </a:t>
            </a:r>
          </a:p>
          <a:p>
            <a:r>
              <a:rPr lang="en-GB" b="1" dirty="0">
                <a:solidFill>
                  <a:srgbClr val="006600"/>
                </a:solidFill>
                <a:latin typeface="SassoonPrimaryInfant" pitchFamily="2" charset="0"/>
              </a:rPr>
              <a:t>C</a:t>
            </a:r>
            <a:r>
              <a:rPr lang="en-GB" b="1" dirty="0" smtClean="0">
                <a:solidFill>
                  <a:srgbClr val="006600"/>
                </a:solidFill>
                <a:latin typeface="SassoonPrimaryInfant" pitchFamily="2" charset="0"/>
              </a:rPr>
              <a:t>urriculum information </a:t>
            </a:r>
          </a:p>
          <a:p>
            <a:r>
              <a:rPr lang="en-GB" b="1" dirty="0" smtClean="0">
                <a:solidFill>
                  <a:srgbClr val="002060"/>
                </a:solidFill>
                <a:latin typeface="SassoonPrimaryInfant" pitchFamily="2" charset="0"/>
              </a:rPr>
              <a:t>Buying uniform and uniform expectations</a:t>
            </a:r>
            <a:r>
              <a:rPr lang="en-GB" dirty="0" smtClean="0">
                <a:solidFill>
                  <a:srgbClr val="002060"/>
                </a:solidFill>
                <a:latin typeface="SassoonPrimaryInfant" pitchFamily="2" charset="0"/>
              </a:rPr>
              <a:t>. </a:t>
            </a:r>
            <a:r>
              <a:rPr lang="en-GB" b="1" dirty="0" smtClean="0">
                <a:solidFill>
                  <a:srgbClr val="006600"/>
                </a:solidFill>
                <a:latin typeface="SassoonPrimaryInfant" pitchFamily="2" charset="0"/>
              </a:rPr>
              <a:t>Please </a:t>
            </a:r>
            <a:r>
              <a:rPr lang="en-GB" b="1" dirty="0">
                <a:solidFill>
                  <a:srgbClr val="006600"/>
                </a:solidFill>
                <a:latin typeface="SassoonPrimaryInfant" pitchFamily="2" charset="0"/>
              </a:rPr>
              <a:t>make sure your child is in the correct school </a:t>
            </a:r>
            <a:r>
              <a:rPr lang="en-GB" b="1" dirty="0">
                <a:solidFill>
                  <a:srgbClr val="006600"/>
                </a:solidFill>
                <a:latin typeface="SassoonPrimaryInfant" pitchFamily="2" charset="0"/>
                <a:hlinkClick r:id="rId4"/>
              </a:rPr>
              <a:t>uniform-updated-September-2016</a:t>
            </a:r>
            <a:endParaRPr lang="en-GB" b="1" dirty="0">
              <a:solidFill>
                <a:srgbClr val="FF0000"/>
              </a:solidFill>
              <a:latin typeface="Museo 300" pitchFamily="50" charset="0"/>
            </a:endParaRPr>
          </a:p>
          <a:p>
            <a:endParaRPr lang="en-GB" dirty="0" smtClean="0">
              <a:solidFill>
                <a:srgbClr val="002060"/>
              </a:solidFill>
              <a:latin typeface="SassoonPrimaryInfant" pitchFamily="2" charset="0"/>
            </a:endParaRPr>
          </a:p>
          <a:p>
            <a:pPr marL="0" indent="0">
              <a:buNone/>
            </a:pPr>
            <a:endParaRPr lang="en-GB" b="1" u="sng" dirty="0" smtClean="0">
              <a:solidFill>
                <a:srgbClr val="002060"/>
              </a:solidFill>
              <a:latin typeface="SassoonPrimaryInfant" pitchFamily="2" charset="0"/>
            </a:endParaRPr>
          </a:p>
          <a:p>
            <a:pPr marL="0" indent="0">
              <a:buNone/>
            </a:pPr>
            <a:endParaRPr lang="en-GB" b="1" u="sng" dirty="0">
              <a:solidFill>
                <a:srgbClr val="002060"/>
              </a:solidFill>
              <a:latin typeface="SassoonPrimaryInfant" pitchFamily="2" charset="0"/>
            </a:endParaRPr>
          </a:p>
          <a:p>
            <a:pPr marL="0" indent="0">
              <a:buNone/>
            </a:pPr>
            <a:endParaRPr lang="en-GB" b="1" u="sng" dirty="0" smtClean="0">
              <a:solidFill>
                <a:srgbClr val="002060"/>
              </a:solidFill>
              <a:latin typeface="SassoonPrimaryInfant" pitchFamily="2" charset="0"/>
            </a:endParaRPr>
          </a:p>
          <a:p>
            <a:pPr marL="0" indent="0">
              <a:buNone/>
            </a:pPr>
            <a:endParaRPr lang="en-GB" b="1" u="sng" dirty="0">
              <a:solidFill>
                <a:srgbClr val="002060"/>
              </a:solidFill>
              <a:latin typeface="SassoonPrimaryInfant" pitchFamily="2" charset="0"/>
            </a:endParaRPr>
          </a:p>
          <a:p>
            <a:endParaRPr lang="en-GB" dirty="0" smtClean="0">
              <a:solidFill>
                <a:srgbClr val="002060"/>
              </a:solidFill>
              <a:latin typeface="SassoonPrimaryInfant" pitchFamily="2" charset="0"/>
            </a:endParaRPr>
          </a:p>
          <a:p>
            <a:endParaRPr lang="en-GB" dirty="0">
              <a:solidFill>
                <a:srgbClr val="0070C0"/>
              </a:solidFill>
            </a:endParaRPr>
          </a:p>
        </p:txBody>
      </p:sp>
      <p:pic>
        <p:nvPicPr>
          <p:cNvPr id="4" name="Picture 3" descr="St Joseph's Catholic Primary School">
            <a:hlinkClick r:id="rId3"/>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08304" y="116632"/>
            <a:ext cx="1426721" cy="1532003"/>
          </a:xfrm>
          <a:prstGeom prst="rect">
            <a:avLst/>
          </a:prstGeom>
          <a:noFill/>
          <a:ln>
            <a:noFill/>
          </a:ln>
        </p:spPr>
      </p:pic>
    </p:spTree>
    <p:extLst>
      <p:ext uri="{BB962C8B-B14F-4D97-AF65-F5344CB8AC3E}">
        <p14:creationId xmlns:p14="http://schemas.microsoft.com/office/powerpoint/2010/main" xmlns="" val="1470849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FC000"/>
      </a:dk1>
      <a:lt1>
        <a:srgbClr val="FFFF00"/>
      </a:lt1>
      <a:dk2>
        <a:srgbClr val="00B050"/>
      </a:dk2>
      <a:lt2>
        <a:srgbClr val="0070C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11471</TotalTime>
  <Words>547</Words>
  <Application>Microsoft Office PowerPoint</Application>
  <PresentationFormat>On-screen Show (4:3)</PresentationFormat>
  <Paragraphs>106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Reception Routines </vt:lpstr>
      <vt:lpstr>Behaviour Expectations in Reception </vt:lpstr>
      <vt:lpstr>School Houses </vt:lpstr>
      <vt:lpstr>School Houses </vt:lpstr>
      <vt:lpstr>SCHOOL TRIPS </vt:lpstr>
      <vt:lpstr>Getting Involved</vt:lpstr>
      <vt:lpstr>Home School Writing Books </vt:lpstr>
      <vt:lpstr>School Website </vt:lpstr>
      <vt:lpstr>Dates for your Diary </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Fmoffatt</dc:creator>
  <cp:lastModifiedBy>staff</cp:lastModifiedBy>
  <cp:revision>80</cp:revision>
  <cp:lastPrinted>2018-09-26T17:10:27Z</cp:lastPrinted>
  <dcterms:created xsi:type="dcterms:W3CDTF">2012-09-18T12:08:17Z</dcterms:created>
  <dcterms:modified xsi:type="dcterms:W3CDTF">2018-09-29T13:09:49Z</dcterms:modified>
</cp:coreProperties>
</file>